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34"/>
  </p:notesMasterIdLst>
  <p:sldIdLst>
    <p:sldId id="270" r:id="rId5"/>
    <p:sldId id="304" r:id="rId6"/>
    <p:sldId id="275" r:id="rId7"/>
    <p:sldId id="276" r:id="rId8"/>
    <p:sldId id="277" r:id="rId9"/>
    <p:sldId id="303" r:id="rId10"/>
    <p:sldId id="278" r:id="rId11"/>
    <p:sldId id="279" r:id="rId12"/>
    <p:sldId id="285" r:id="rId13"/>
    <p:sldId id="281" r:id="rId14"/>
    <p:sldId id="302" r:id="rId15"/>
    <p:sldId id="282" r:id="rId16"/>
    <p:sldId id="283" r:id="rId17"/>
    <p:sldId id="284" r:id="rId18"/>
    <p:sldId id="287" r:id="rId19"/>
    <p:sldId id="288" r:id="rId20"/>
    <p:sldId id="289" r:id="rId21"/>
    <p:sldId id="290" r:id="rId22"/>
    <p:sldId id="291" r:id="rId23"/>
    <p:sldId id="292" r:id="rId24"/>
    <p:sldId id="296" r:id="rId25"/>
    <p:sldId id="293" r:id="rId26"/>
    <p:sldId id="294" r:id="rId27"/>
    <p:sldId id="295" r:id="rId28"/>
    <p:sldId id="297" r:id="rId29"/>
    <p:sldId id="298" r:id="rId30"/>
    <p:sldId id="258" r:id="rId31"/>
    <p:sldId id="300" r:id="rId32"/>
    <p:sldId id="301" r:id="rId3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4B5"/>
    <a:srgbClr val="0DB133"/>
    <a:srgbClr val="00AF34"/>
    <a:srgbClr val="E3471E"/>
    <a:srgbClr val="E2007A"/>
    <a:srgbClr val="D8117D"/>
    <a:srgbClr val="5195C4"/>
    <a:srgbClr val="418DBF"/>
    <a:srgbClr val="3297C8"/>
    <a:srgbClr val="3B94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83444" autoAdjust="0"/>
  </p:normalViewPr>
  <p:slideViewPr>
    <p:cSldViewPr snapToGrid="0" snapToObjects="1">
      <p:cViewPr varScale="1">
        <p:scale>
          <a:sx n="68" d="100"/>
          <a:sy n="68" d="100"/>
        </p:scale>
        <p:origin x="15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rr, Judith - TEP" userId="e5a0310d-5b19-4d20-a802-bd8761618232" providerId="ADAL" clId="{8C8CD13C-A49E-4EAA-9837-2B7BD313EE5D}"/>
    <pc:docChg chg="custSel modSld">
      <pc:chgData name="Storr, Judith - TEP" userId="e5a0310d-5b19-4d20-a802-bd8761618232" providerId="ADAL" clId="{8C8CD13C-A49E-4EAA-9837-2B7BD313EE5D}" dt="2020-10-13T14:55:48.881" v="8" actId="20577"/>
      <pc:docMkLst>
        <pc:docMk/>
      </pc:docMkLst>
      <pc:sldChg chg="modSp mod">
        <pc:chgData name="Storr, Judith - TEP" userId="e5a0310d-5b19-4d20-a802-bd8761618232" providerId="ADAL" clId="{8C8CD13C-A49E-4EAA-9837-2B7BD313EE5D}" dt="2020-10-13T14:55:48.881" v="8" actId="20577"/>
        <pc:sldMkLst>
          <pc:docMk/>
          <pc:sldMk cId="740951780" sldId="285"/>
        </pc:sldMkLst>
        <pc:spChg chg="mod">
          <ac:chgData name="Storr, Judith - TEP" userId="e5a0310d-5b19-4d20-a802-bd8761618232" providerId="ADAL" clId="{8C8CD13C-A49E-4EAA-9837-2B7BD313EE5D}" dt="2020-10-13T14:55:48.881" v="8" actId="20577"/>
          <ac:spMkLst>
            <pc:docMk/>
            <pc:sldMk cId="740951780" sldId="285"/>
            <ac:spMk id="3" creationId="{AE81AAED-12E4-4287-91E2-3972E4535F5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1942BA-4582-4D75-9E18-B9DB339082DC}" type="datetimeFigureOut">
              <a:rPr lang="en-GB" smtClean="0"/>
              <a:t>13/10/2020</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831C4C-F597-4B1C-8D71-DF24147B4B70}" type="slidenum">
              <a:rPr lang="en-GB" smtClean="0"/>
              <a:t>‹#›</a:t>
            </a:fld>
            <a:endParaRPr lang="en-GB"/>
          </a:p>
        </p:txBody>
      </p:sp>
    </p:spTree>
    <p:extLst>
      <p:ext uri="{BB962C8B-B14F-4D97-AF65-F5344CB8AC3E}">
        <p14:creationId xmlns:p14="http://schemas.microsoft.com/office/powerpoint/2010/main" val="1288498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Andrew</a:t>
            </a:r>
          </a:p>
        </p:txBody>
      </p:sp>
      <p:sp>
        <p:nvSpPr>
          <p:cNvPr id="4" name="Slide Number Placeholder 3"/>
          <p:cNvSpPr>
            <a:spLocks noGrp="1"/>
          </p:cNvSpPr>
          <p:nvPr>
            <p:ph type="sldNum" sz="quarter" idx="5"/>
          </p:nvPr>
        </p:nvSpPr>
        <p:spPr/>
        <p:txBody>
          <a:bodyPr/>
          <a:lstStyle/>
          <a:p>
            <a:fld id="{0E831C4C-F597-4B1C-8D71-DF24147B4B70}" type="slidenum">
              <a:rPr lang="en-GB" smtClean="0"/>
              <a:t>1</a:t>
            </a:fld>
            <a:endParaRPr lang="en-GB"/>
          </a:p>
        </p:txBody>
      </p:sp>
    </p:spTree>
    <p:extLst>
      <p:ext uri="{BB962C8B-B14F-4D97-AF65-F5344CB8AC3E}">
        <p14:creationId xmlns:p14="http://schemas.microsoft.com/office/powerpoint/2010/main" val="450359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17</a:t>
            </a:fld>
            <a:endParaRPr lang="en-GB"/>
          </a:p>
        </p:txBody>
      </p:sp>
    </p:spTree>
    <p:extLst>
      <p:ext uri="{BB962C8B-B14F-4D97-AF65-F5344CB8AC3E}">
        <p14:creationId xmlns:p14="http://schemas.microsoft.com/office/powerpoint/2010/main" val="2905056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Claire? 10 What information is being presented? What pause points are you using? What opportunities are you giving students to assimilate information into their schema by doing something with it</a:t>
            </a:r>
          </a:p>
          <a:p>
            <a:endParaRPr lang="en-GB" dirty="0">
              <a:cs typeface="Calibri"/>
            </a:endParaRPr>
          </a:p>
          <a:p>
            <a:r>
              <a:rPr lang="en-GB" dirty="0">
                <a:cs typeface="Calibri"/>
              </a:rPr>
              <a:t>How are students recording/journaling their learning?</a:t>
            </a:r>
          </a:p>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20</a:t>
            </a:fld>
            <a:endParaRPr lang="en-GB"/>
          </a:p>
        </p:txBody>
      </p:sp>
    </p:spTree>
    <p:extLst>
      <p:ext uri="{BB962C8B-B14F-4D97-AF65-F5344CB8AC3E}">
        <p14:creationId xmlns:p14="http://schemas.microsoft.com/office/powerpoint/2010/main" val="717090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22</a:t>
            </a:fld>
            <a:endParaRPr lang="en-GB"/>
          </a:p>
        </p:txBody>
      </p:sp>
    </p:spTree>
    <p:extLst>
      <p:ext uri="{BB962C8B-B14F-4D97-AF65-F5344CB8AC3E}">
        <p14:creationId xmlns:p14="http://schemas.microsoft.com/office/powerpoint/2010/main" val="306525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23</a:t>
            </a:fld>
            <a:endParaRPr lang="en-GB"/>
          </a:p>
        </p:txBody>
      </p:sp>
    </p:spTree>
    <p:extLst>
      <p:ext uri="{BB962C8B-B14F-4D97-AF65-F5344CB8AC3E}">
        <p14:creationId xmlns:p14="http://schemas.microsoft.com/office/powerpoint/2010/main" val="2133533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24</a:t>
            </a:fld>
            <a:endParaRPr lang="en-GB"/>
          </a:p>
        </p:txBody>
      </p:sp>
    </p:spTree>
    <p:extLst>
      <p:ext uri="{BB962C8B-B14F-4D97-AF65-F5344CB8AC3E}">
        <p14:creationId xmlns:p14="http://schemas.microsoft.com/office/powerpoint/2010/main" val="4108061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Zoe- I am aware there is some discussion about possible changes to the guidance around who has to isolate, but even if one student is isolating the requirement is for them to have access to remote education</a:t>
            </a:r>
          </a:p>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3</a:t>
            </a:fld>
            <a:endParaRPr lang="en-GB"/>
          </a:p>
        </p:txBody>
      </p:sp>
    </p:spTree>
    <p:extLst>
      <p:ext uri="{BB962C8B-B14F-4D97-AF65-F5344CB8AC3E}">
        <p14:creationId xmlns:p14="http://schemas.microsoft.com/office/powerpoint/2010/main" val="4153656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Zoe-= the point about linking to curriculum expectations is really key here. The report from the initial </a:t>
            </a:r>
            <a:r>
              <a:rPr lang="en-US" dirty="0" err="1">
                <a:cs typeface="Calibri"/>
              </a:rPr>
              <a:t>Ofsted</a:t>
            </a:r>
            <a:r>
              <a:rPr lang="en-US" dirty="0">
                <a:cs typeface="Calibri"/>
              </a:rPr>
              <a:t> findings last week, indicated the most effective remote learning aligned as far as possible to the school’s curriculum. Where this wasn’t happening it was more difficult for students to engage and continue to make progress using the curriculum model. (file:///C:/Users/EnserZ01/AppData/Local/Microsoft/Windows/INetCache/Content.Outlook/59X7FEK7/Schools_briefing_COVID-19_series_Sept-2020.pdf) </a:t>
            </a:r>
          </a:p>
          <a:p>
            <a:r>
              <a:rPr lang="en-US" dirty="0">
                <a:cs typeface="Calibri"/>
              </a:rPr>
              <a:t>High quality – as the moment we don’t have a clear definition of exactly what that looks like, although the EEF’s rapid review of remote learning did attempt to answer some of these questions and we have used that to inform some of the next steps we will explore. And the final two points are really about making sure that whatever approach you take to blended or remote learning, students have equality of access and staff are proficient in use and know their uses and limitations</a:t>
            </a:r>
          </a:p>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4</a:t>
            </a:fld>
            <a:endParaRPr lang="en-GB"/>
          </a:p>
        </p:txBody>
      </p:sp>
    </p:spTree>
    <p:extLst>
      <p:ext uri="{BB962C8B-B14F-4D97-AF65-F5344CB8AC3E}">
        <p14:creationId xmlns:p14="http://schemas.microsoft.com/office/powerpoint/2010/main" val="1195007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Claire</a:t>
            </a:r>
          </a:p>
        </p:txBody>
      </p:sp>
      <p:sp>
        <p:nvSpPr>
          <p:cNvPr id="4" name="Slide Number Placeholder 3"/>
          <p:cNvSpPr>
            <a:spLocks noGrp="1"/>
          </p:cNvSpPr>
          <p:nvPr>
            <p:ph type="sldNum" sz="quarter" idx="5"/>
          </p:nvPr>
        </p:nvSpPr>
        <p:spPr/>
        <p:txBody>
          <a:bodyPr/>
          <a:lstStyle/>
          <a:p>
            <a:fld id="{0E831C4C-F597-4B1C-8D71-DF24147B4B70}" type="slidenum">
              <a:rPr lang="en-GB" smtClean="0"/>
              <a:t>5</a:t>
            </a:fld>
            <a:endParaRPr lang="en-GB"/>
          </a:p>
        </p:txBody>
      </p:sp>
    </p:spTree>
    <p:extLst>
      <p:ext uri="{BB962C8B-B14F-4D97-AF65-F5344CB8AC3E}">
        <p14:creationId xmlns:p14="http://schemas.microsoft.com/office/powerpoint/2010/main" val="2055965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Claire</a:t>
            </a:r>
            <a:endParaRPr lang="en-US" dirty="0"/>
          </a:p>
          <a:p>
            <a:r>
              <a:rPr lang="en-US" dirty="0">
                <a:cs typeface="Calibri"/>
              </a:rPr>
              <a:t>KELSI link to access</a:t>
            </a:r>
            <a:endParaRPr lang="en-US" dirty="0"/>
          </a:p>
          <a:p>
            <a:r>
              <a:rPr lang="en-US" dirty="0">
                <a:cs typeface="Calibri"/>
              </a:rPr>
              <a:t>Delegation (its </a:t>
            </a:r>
            <a:r>
              <a:rPr lang="en-US" dirty="0" err="1">
                <a:cs typeface="Calibri"/>
              </a:rPr>
              <a:t>everybodies</a:t>
            </a:r>
            <a:r>
              <a:rPr lang="en-US" dirty="0">
                <a:cs typeface="Calibri"/>
              </a:rPr>
              <a:t> job)</a:t>
            </a:r>
          </a:p>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9</a:t>
            </a:fld>
            <a:endParaRPr lang="en-GB"/>
          </a:p>
        </p:txBody>
      </p:sp>
    </p:spTree>
    <p:extLst>
      <p:ext uri="{BB962C8B-B14F-4D97-AF65-F5344CB8AC3E}">
        <p14:creationId xmlns:p14="http://schemas.microsoft.com/office/powerpoint/2010/main" val="134156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cs typeface="Calibri"/>
              </a:rPr>
              <a:t>Zoe - so we have talked a lot about what the expectations are, but these are of course practices you have been using for months over lockdown and since full opening. Context is always important so we wanted to take some time to allow you to reflect on what you have used and what maybe you can learn from others’ experiences. Let’s begin with a poll</a:t>
            </a:r>
          </a:p>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12</a:t>
            </a:fld>
            <a:endParaRPr lang="en-GB"/>
          </a:p>
        </p:txBody>
      </p:sp>
    </p:spTree>
    <p:extLst>
      <p:ext uri="{BB962C8B-B14F-4D97-AF65-F5344CB8AC3E}">
        <p14:creationId xmlns:p14="http://schemas.microsoft.com/office/powerpoint/2010/main" val="1471493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Zoe – now let’s unpick that a bit more (possible break out room?)</a:t>
            </a:r>
          </a:p>
          <a:p>
            <a:r>
              <a:rPr lang="en-GB" dirty="0">
                <a:cs typeface="Calibri"/>
              </a:rPr>
              <a:t>Feedback and key takeaways</a:t>
            </a:r>
          </a:p>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13</a:t>
            </a:fld>
            <a:endParaRPr lang="en-GB"/>
          </a:p>
        </p:txBody>
      </p:sp>
    </p:spTree>
    <p:extLst>
      <p:ext uri="{BB962C8B-B14F-4D97-AF65-F5344CB8AC3E}">
        <p14:creationId xmlns:p14="http://schemas.microsoft.com/office/powerpoint/2010/main" val="4197168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Zoe- as mentioned earlier, this is considered essential in minimizing lost learning as far as possible and that pupils can continue to progress through the curriculum, something which is regarding as key in the 2019 EIF.  This means ensuring, as far as possible, the broad range of subjects other students will be experiencing and that the curriculum isn’t narrowed for those who can’t attend. This can be tricky where some subjects may translate more quickly to remote practices than others, but again with careful planning this should be possible, even if you find you might have to take different approaches in different areas sometimes. </a:t>
            </a:r>
          </a:p>
          <a:p>
            <a:r>
              <a:rPr lang="en-US" dirty="0">
                <a:cs typeface="Calibri"/>
              </a:rPr>
              <a:t>The sequence of this curriculum will continue to be an important consideration as it is through this that we can see pupil progress.</a:t>
            </a:r>
          </a:p>
        </p:txBody>
      </p:sp>
      <p:sp>
        <p:nvSpPr>
          <p:cNvPr id="4" name="Slide Number Placeholder 3"/>
          <p:cNvSpPr>
            <a:spLocks noGrp="1"/>
          </p:cNvSpPr>
          <p:nvPr>
            <p:ph type="sldNum" sz="quarter" idx="5"/>
          </p:nvPr>
        </p:nvSpPr>
        <p:spPr/>
        <p:txBody>
          <a:bodyPr/>
          <a:lstStyle/>
          <a:p>
            <a:fld id="{0E831C4C-F597-4B1C-8D71-DF24147B4B70}" type="slidenum">
              <a:rPr lang="en-GB" smtClean="0"/>
              <a:t>14</a:t>
            </a:fld>
            <a:endParaRPr lang="en-GB"/>
          </a:p>
        </p:txBody>
      </p:sp>
    </p:spTree>
    <p:extLst>
      <p:ext uri="{BB962C8B-B14F-4D97-AF65-F5344CB8AC3E}">
        <p14:creationId xmlns:p14="http://schemas.microsoft.com/office/powerpoint/2010/main" val="1766862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Focus on key areas- strip back</a:t>
            </a:r>
          </a:p>
          <a:p>
            <a:r>
              <a:rPr lang="en-GB" dirty="0">
                <a:cs typeface="Calibri"/>
              </a:rPr>
              <a:t>Think about what elements will/ won’t work in the home environment. Where will students potentially be at greater risk of embedding misconceptions? Where is greater guidance needed and how can we support this?</a:t>
            </a:r>
          </a:p>
          <a:p>
            <a:r>
              <a:rPr lang="en-GB" dirty="0">
                <a:cs typeface="Calibri"/>
              </a:rPr>
              <a:t>Then we need to think about our assessment- we can only really assess when we are really clear on what is being assessed and why- so again back to thinking about the curriculum. </a:t>
            </a:r>
          </a:p>
          <a:p>
            <a:r>
              <a:rPr lang="en-GB" dirty="0">
                <a:cs typeface="Calibri"/>
              </a:rPr>
              <a:t>What opportunities are there for deliberate and spaced practice. If we are talking deliberate practice that should be about embedding learning so will need quick feedback to ensure that this is what is actually happening. Again is this at home or in school or what mechanisms, such as models can be in place for that </a:t>
            </a:r>
          </a:p>
          <a:p>
            <a:r>
              <a:rPr lang="en-GB" dirty="0">
                <a:cs typeface="Calibri"/>
              </a:rPr>
              <a:t>Will need to define deliberate practice? (purposeful, systematic and focused on improving performance. Requires immediate and precise actionable feedback)</a:t>
            </a:r>
          </a:p>
          <a:p>
            <a:endParaRPr lang="en-GB" dirty="0"/>
          </a:p>
        </p:txBody>
      </p:sp>
      <p:sp>
        <p:nvSpPr>
          <p:cNvPr id="4" name="Slide Number Placeholder 3"/>
          <p:cNvSpPr>
            <a:spLocks noGrp="1"/>
          </p:cNvSpPr>
          <p:nvPr>
            <p:ph type="sldNum" sz="quarter" idx="5"/>
          </p:nvPr>
        </p:nvSpPr>
        <p:spPr/>
        <p:txBody>
          <a:bodyPr/>
          <a:lstStyle/>
          <a:p>
            <a:fld id="{0E831C4C-F597-4B1C-8D71-DF24147B4B70}" type="slidenum">
              <a:rPr lang="en-GB" smtClean="0"/>
              <a:t>15</a:t>
            </a:fld>
            <a:endParaRPr lang="en-GB"/>
          </a:p>
        </p:txBody>
      </p:sp>
    </p:spTree>
    <p:extLst>
      <p:ext uri="{BB962C8B-B14F-4D97-AF65-F5344CB8AC3E}">
        <p14:creationId xmlns:p14="http://schemas.microsoft.com/office/powerpoint/2010/main" val="74095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6020" y="1"/>
            <a:ext cx="10685793" cy="652462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1977390"/>
            <a:ext cx="9088040" cy="1463040"/>
          </a:xfrm>
          <a:prstGeom prst="rect">
            <a:avLst/>
          </a:prstGeom>
        </p:spPr>
        <p:txBody>
          <a:bodyPr anchor="ctr">
            <a:normAutofit/>
          </a:bodyPr>
          <a:lstStyle>
            <a:lvl1pPr algn="ctr">
              <a:defRPr sz="2800"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3989070"/>
            <a:ext cx="9088041" cy="2125980"/>
          </a:xfrm>
          <a:prstGeom prst="rect">
            <a:avLst/>
          </a:prstGeom>
        </p:spPr>
        <p:txBody>
          <a:bodyPr>
            <a:normAutofit/>
          </a:bodyPr>
          <a:lstStyle>
            <a:lvl1pPr marL="0" indent="0" algn="ctr">
              <a:buNone/>
              <a:defRPr sz="1600">
                <a:solidFill>
                  <a:schemeClr val="bg1"/>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1195886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7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9D82243-A170-1947-9C95-71BB8095E499}"/>
              </a:ext>
            </a:extLst>
          </p:cNvPr>
          <p:cNvSpPr/>
          <p:nvPr userDrawn="1"/>
        </p:nvSpPr>
        <p:spPr>
          <a:xfrm>
            <a:off x="2753" y="0"/>
            <a:ext cx="10687643" cy="6531675"/>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400050"/>
            <a:ext cx="9088040" cy="1463040"/>
          </a:xfrm>
          <a:prstGeom prst="rect">
            <a:avLst/>
          </a:prstGeom>
        </p:spPr>
        <p:txBody>
          <a:bodyPr anchor="ctr">
            <a:normAutofit/>
          </a:bodyPr>
          <a:lstStyle>
            <a:lvl1pPr algn="ctr">
              <a:defRPr sz="3600" b="1">
                <a:solidFill>
                  <a:srgbClr val="7030A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2011680"/>
            <a:ext cx="9088041" cy="4103370"/>
          </a:xfrm>
          <a:prstGeom prst="rect">
            <a:avLst/>
          </a:prstGeom>
        </p:spPr>
        <p:txBody>
          <a:bodyPr>
            <a:normAutofit/>
          </a:bodyPr>
          <a:lstStyle>
            <a:lvl1pPr marL="0" indent="0" algn="ctr">
              <a:buNone/>
              <a:defRPr sz="2400">
                <a:solidFill>
                  <a:schemeClr val="tx1">
                    <a:lumMod val="65000"/>
                    <a:lumOff val="35000"/>
                  </a:schemeClr>
                </a:solidFill>
                <a:latin typeface="+mj-lt"/>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38268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6020" y="1"/>
            <a:ext cx="10685793" cy="6521450"/>
          </a:xfrm>
          <a:prstGeom prst="rect">
            <a:avLst/>
          </a:prstGeom>
          <a:solidFill>
            <a:srgbClr val="E200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1977390"/>
            <a:ext cx="9088040" cy="1463040"/>
          </a:xfrm>
          <a:prstGeom prst="rect">
            <a:avLst/>
          </a:prstGeom>
        </p:spPr>
        <p:txBody>
          <a:bodyPr anchor="ctr">
            <a:normAutofit/>
          </a:bodyPr>
          <a:lstStyle>
            <a:lvl1pPr algn="ctr">
              <a:defRPr sz="2800"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3989070"/>
            <a:ext cx="9088041" cy="2125980"/>
          </a:xfrm>
          <a:prstGeom prst="rect">
            <a:avLst/>
          </a:prstGeom>
        </p:spPr>
        <p:txBody>
          <a:bodyPr>
            <a:normAutofit/>
          </a:bodyPr>
          <a:lstStyle>
            <a:lvl1pPr marL="0" indent="0" algn="ctr">
              <a:buNone/>
              <a:defRPr sz="1600">
                <a:solidFill>
                  <a:schemeClr val="bg1"/>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416765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6020" y="1"/>
            <a:ext cx="10685793" cy="6537960"/>
          </a:xfrm>
          <a:prstGeom prst="rect">
            <a:avLst/>
          </a:prstGeom>
          <a:solidFill>
            <a:srgbClr val="519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1977390"/>
            <a:ext cx="9088040" cy="1463040"/>
          </a:xfrm>
          <a:prstGeom prst="rect">
            <a:avLst/>
          </a:prstGeom>
        </p:spPr>
        <p:txBody>
          <a:bodyPr anchor="ctr">
            <a:normAutofit/>
          </a:bodyPr>
          <a:lstStyle>
            <a:lvl1pPr algn="ctr">
              <a:defRPr sz="2800"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3989070"/>
            <a:ext cx="9088041" cy="2125980"/>
          </a:xfrm>
          <a:prstGeom prst="rect">
            <a:avLst/>
          </a:prstGeom>
        </p:spPr>
        <p:txBody>
          <a:bodyPr>
            <a:normAutofit/>
          </a:bodyPr>
          <a:lstStyle>
            <a:lvl1pPr marL="0" indent="0" algn="ctr">
              <a:buNone/>
              <a:defRPr sz="1600">
                <a:solidFill>
                  <a:schemeClr val="bg1"/>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362680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6020" y="1"/>
            <a:ext cx="10685793" cy="6537960"/>
          </a:xfrm>
          <a:prstGeom prst="rect">
            <a:avLst/>
          </a:prstGeom>
          <a:solidFill>
            <a:srgbClr val="E34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1977390"/>
            <a:ext cx="9088040" cy="1463040"/>
          </a:xfrm>
          <a:prstGeom prst="rect">
            <a:avLst/>
          </a:prstGeom>
        </p:spPr>
        <p:txBody>
          <a:bodyPr anchor="ctr">
            <a:normAutofit/>
          </a:bodyPr>
          <a:lstStyle>
            <a:lvl1pPr algn="ctr">
              <a:defRPr sz="2800"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3989070"/>
            <a:ext cx="9088041" cy="2125980"/>
          </a:xfrm>
          <a:prstGeom prst="rect">
            <a:avLst/>
          </a:prstGeom>
        </p:spPr>
        <p:txBody>
          <a:bodyPr>
            <a:normAutofit/>
          </a:bodyPr>
          <a:lstStyle>
            <a:lvl1pPr marL="0" indent="0" algn="ctr">
              <a:buNone/>
              <a:defRPr sz="1600">
                <a:solidFill>
                  <a:schemeClr val="bg1"/>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245845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6020" y="1"/>
            <a:ext cx="10685793" cy="6537960"/>
          </a:xfrm>
          <a:prstGeom prst="rect">
            <a:avLst/>
          </a:prstGeom>
          <a:solidFill>
            <a:srgbClr val="00A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1977390"/>
            <a:ext cx="9088040" cy="1463040"/>
          </a:xfrm>
          <a:prstGeom prst="rect">
            <a:avLst/>
          </a:prstGeom>
        </p:spPr>
        <p:txBody>
          <a:bodyPr anchor="ctr">
            <a:normAutofit/>
          </a:bodyPr>
          <a:lstStyle>
            <a:lvl1pPr algn="ctr">
              <a:defRPr sz="2800"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3989070"/>
            <a:ext cx="9088041" cy="2125980"/>
          </a:xfrm>
          <a:prstGeom prst="rect">
            <a:avLst/>
          </a:prstGeom>
        </p:spPr>
        <p:txBody>
          <a:bodyPr>
            <a:normAutofit/>
          </a:bodyPr>
          <a:lstStyle>
            <a:lvl1pPr marL="0" indent="0" algn="ctr">
              <a:buNone/>
              <a:defRPr sz="1600">
                <a:solidFill>
                  <a:schemeClr val="bg1"/>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77891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6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6020" y="1"/>
            <a:ext cx="10685793" cy="6537960"/>
          </a:xfrm>
          <a:prstGeom prst="rect">
            <a:avLst/>
          </a:prstGeom>
          <a:solidFill>
            <a:srgbClr val="86A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1977390"/>
            <a:ext cx="9088040" cy="1463040"/>
          </a:xfrm>
          <a:prstGeom prst="rect">
            <a:avLst/>
          </a:prstGeom>
        </p:spPr>
        <p:txBody>
          <a:bodyPr anchor="ctr">
            <a:normAutofit/>
          </a:bodyPr>
          <a:lstStyle>
            <a:lvl1pPr algn="ctr">
              <a:defRPr sz="2800"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3989070"/>
            <a:ext cx="9088041" cy="2125980"/>
          </a:xfrm>
          <a:prstGeom prst="rect">
            <a:avLst/>
          </a:prstGeom>
        </p:spPr>
        <p:txBody>
          <a:bodyPr>
            <a:normAutofit/>
          </a:bodyPr>
          <a:lstStyle>
            <a:lvl1pPr marL="0" indent="0" algn="ctr">
              <a:buNone/>
              <a:defRPr sz="1600">
                <a:solidFill>
                  <a:schemeClr val="bg1"/>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1037879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A12AE6-077A-5D45-8297-52DE24204336}"/>
              </a:ext>
            </a:extLst>
          </p:cNvPr>
          <p:cNvSpPr/>
          <p:nvPr userDrawn="1"/>
        </p:nvSpPr>
        <p:spPr>
          <a:xfrm>
            <a:off x="2753" y="1"/>
            <a:ext cx="10687643" cy="653796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title"/>
          </p:nvPr>
        </p:nvSpPr>
        <p:spPr>
          <a:xfrm>
            <a:off x="735061" y="400734"/>
            <a:ext cx="9221690" cy="1461188"/>
          </a:xfrm>
          <a:prstGeom prst="rect">
            <a:avLst/>
          </a:prstGeom>
        </p:spPr>
        <p:txBody>
          <a:bodyPr anchor="ctr"/>
          <a:lstStyle/>
          <a:p>
            <a:r>
              <a:rPr lang="en-GB" dirty="0"/>
              <a:t>Click to edit Master title style</a:t>
            </a:r>
            <a:endParaRPr lang="en-US" dirty="0"/>
          </a:p>
        </p:txBody>
      </p:sp>
      <p:sp>
        <p:nvSpPr>
          <p:cNvPr id="3" name="Content Placeholder 2"/>
          <p:cNvSpPr>
            <a:spLocks noGrp="1"/>
          </p:cNvSpPr>
          <p:nvPr>
            <p:ph idx="1"/>
          </p:nvPr>
        </p:nvSpPr>
        <p:spPr>
          <a:xfrm>
            <a:off x="735062" y="2012414"/>
            <a:ext cx="5505717" cy="408268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3">
            <a:extLst>
              <a:ext uri="{FF2B5EF4-FFF2-40B4-BE49-F238E27FC236}">
                <a16:creationId xmlns:a16="http://schemas.microsoft.com/office/drawing/2014/main" id="{5C66A81E-0F24-F646-8C3D-46E79B913A5E}"/>
              </a:ext>
            </a:extLst>
          </p:cNvPr>
          <p:cNvSpPr/>
          <p:nvPr userDrawn="1"/>
        </p:nvSpPr>
        <p:spPr>
          <a:xfrm>
            <a:off x="6370376" y="2012414"/>
            <a:ext cx="4082680" cy="4082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576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A12AE6-077A-5D45-8297-52DE24204336}"/>
              </a:ext>
            </a:extLst>
          </p:cNvPr>
          <p:cNvSpPr/>
          <p:nvPr userDrawn="1"/>
        </p:nvSpPr>
        <p:spPr>
          <a:xfrm>
            <a:off x="2753" y="1"/>
            <a:ext cx="10687643" cy="653796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title"/>
          </p:nvPr>
        </p:nvSpPr>
        <p:spPr>
          <a:xfrm>
            <a:off x="735061" y="400734"/>
            <a:ext cx="9221690" cy="1461188"/>
          </a:xfrm>
          <a:prstGeom prst="rect">
            <a:avLst/>
          </a:prstGeom>
        </p:spPr>
        <p:txBody>
          <a:bodyPr anchor="ctr"/>
          <a:lstStyle/>
          <a:p>
            <a:r>
              <a:rPr lang="en-GB" dirty="0"/>
              <a:t>Click to edit Master title style</a:t>
            </a:r>
            <a:endParaRPr lang="en-US" dirty="0"/>
          </a:p>
        </p:txBody>
      </p:sp>
      <p:sp>
        <p:nvSpPr>
          <p:cNvPr id="3" name="Content Placeholder 2"/>
          <p:cNvSpPr>
            <a:spLocks noGrp="1"/>
          </p:cNvSpPr>
          <p:nvPr>
            <p:ph idx="1"/>
          </p:nvPr>
        </p:nvSpPr>
        <p:spPr>
          <a:xfrm>
            <a:off x="735063" y="2012414"/>
            <a:ext cx="4522738" cy="408268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2">
            <a:extLst>
              <a:ext uri="{FF2B5EF4-FFF2-40B4-BE49-F238E27FC236}">
                <a16:creationId xmlns:a16="http://schemas.microsoft.com/office/drawing/2014/main" id="{39EA6F01-4596-9246-A9E7-FA39CED413F0}"/>
              </a:ext>
            </a:extLst>
          </p:cNvPr>
          <p:cNvSpPr>
            <a:spLocks noGrp="1"/>
          </p:cNvSpPr>
          <p:nvPr>
            <p:ph idx="10"/>
          </p:nvPr>
        </p:nvSpPr>
        <p:spPr>
          <a:xfrm>
            <a:off x="5434013" y="2004227"/>
            <a:ext cx="4522738" cy="408268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9904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9D82243-A170-1947-9C95-71BB8095E499}"/>
              </a:ext>
            </a:extLst>
          </p:cNvPr>
          <p:cNvSpPr/>
          <p:nvPr userDrawn="1"/>
        </p:nvSpPr>
        <p:spPr>
          <a:xfrm>
            <a:off x="2753" y="0"/>
            <a:ext cx="10687643" cy="6531675"/>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2" name="Title 1"/>
          <p:cNvSpPr>
            <a:spLocks noGrp="1"/>
          </p:cNvSpPr>
          <p:nvPr>
            <p:ph type="ctrTitle"/>
          </p:nvPr>
        </p:nvSpPr>
        <p:spPr>
          <a:xfrm>
            <a:off x="801887" y="400050"/>
            <a:ext cx="9088040" cy="1463040"/>
          </a:xfrm>
          <a:prstGeom prst="rect">
            <a:avLst/>
          </a:prstGeom>
        </p:spPr>
        <p:txBody>
          <a:bodyPr anchor="ctr">
            <a:normAutofit/>
          </a:bodyPr>
          <a:lstStyle>
            <a:lvl1pPr algn="ctr">
              <a:defRPr sz="2800" b="1">
                <a:solidFill>
                  <a:srgbClr val="7030A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801885" y="2011680"/>
            <a:ext cx="9088041" cy="4103370"/>
          </a:xfrm>
          <a:prstGeom prst="rect">
            <a:avLst/>
          </a:prstGeom>
        </p:spPr>
        <p:txBody>
          <a:bodyPr>
            <a:normAutofit/>
          </a:bodyPr>
          <a:lstStyle>
            <a:lvl1pPr marL="0" indent="0" algn="ctr">
              <a:buNone/>
              <a:defRPr sz="1600">
                <a:solidFill>
                  <a:schemeClr val="tx1">
                    <a:lumMod val="65000"/>
                    <a:lumOff val="35000"/>
                  </a:schemeClr>
                </a:solidFill>
                <a:latin typeface="+mj-lt"/>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dirty="0"/>
              <a:t>Click to edit Master subtitle style</a:t>
            </a:r>
            <a:endParaRPr lang="en-US" dirty="0"/>
          </a:p>
        </p:txBody>
      </p:sp>
    </p:spTree>
    <p:extLst>
      <p:ext uri="{BB962C8B-B14F-4D97-AF65-F5344CB8AC3E}">
        <p14:creationId xmlns:p14="http://schemas.microsoft.com/office/powerpoint/2010/main" val="127608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8C28B6D-33D3-9040-9DBE-DD3E5161C08A}"/>
              </a:ext>
            </a:extLst>
          </p:cNvPr>
          <p:cNvSpPr txBox="1">
            <a:spLocks/>
          </p:cNvSpPr>
          <p:nvPr userDrawn="1"/>
        </p:nvSpPr>
        <p:spPr>
          <a:xfrm>
            <a:off x="735062" y="2012414"/>
            <a:ext cx="5505717" cy="4082680"/>
          </a:xfrm>
          <a:prstGeom prst="rect">
            <a:avLst/>
          </a:prstGeom>
        </p:spPr>
        <p:txBody>
          <a:bodyPr/>
          <a:lstStyle>
            <a:lvl1pPr marL="251986" indent="-251986" algn="l" defTabSz="1007943" rtl="0" eaLnBrk="1" latinLnBrk="0" hangingPunct="1">
              <a:lnSpc>
                <a:spcPct val="90000"/>
              </a:lnSpc>
              <a:spcBef>
                <a:spcPts val="1102"/>
              </a:spcBef>
              <a:buFont typeface="Arial" panose="020B0604020202020204" pitchFamily="34" charset="0"/>
              <a:buChar char="•"/>
              <a:defRPr sz="1400" kern="1200">
                <a:solidFill>
                  <a:schemeClr val="tx1">
                    <a:lumMod val="65000"/>
                    <a:lumOff val="35000"/>
                  </a:schemeClr>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GB" sz="1600"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itle 1">
            <a:extLst>
              <a:ext uri="{FF2B5EF4-FFF2-40B4-BE49-F238E27FC236}">
                <a16:creationId xmlns:a16="http://schemas.microsoft.com/office/drawing/2014/main" id="{7CA389F3-54D9-ED42-AC90-17E24A5552B3}"/>
              </a:ext>
            </a:extLst>
          </p:cNvPr>
          <p:cNvSpPr txBox="1">
            <a:spLocks/>
          </p:cNvSpPr>
          <p:nvPr userDrawn="1"/>
        </p:nvSpPr>
        <p:spPr>
          <a:xfrm>
            <a:off x="735061" y="400734"/>
            <a:ext cx="9221690" cy="1461188"/>
          </a:xfrm>
          <a:prstGeom prst="rect">
            <a:avLst/>
          </a:prstGeom>
        </p:spPr>
        <p:txBody>
          <a:bodyPr anchor="ctr"/>
          <a:lstStyle>
            <a:lvl1pPr algn="l" defTabSz="1007943" rtl="0" eaLnBrk="1" latinLnBrk="0" hangingPunct="1">
              <a:lnSpc>
                <a:spcPct val="90000"/>
              </a:lnSpc>
              <a:spcBef>
                <a:spcPct val="0"/>
              </a:spcBef>
              <a:buNone/>
              <a:defRPr sz="2800" b="1" kern="1200">
                <a:solidFill>
                  <a:srgbClr val="7030A0"/>
                </a:solidFill>
                <a:latin typeface="+mj-lt"/>
                <a:ea typeface="+mj-ea"/>
                <a:cs typeface="+mj-cs"/>
              </a:defRPr>
            </a:lvl1pPr>
          </a:lstStyle>
          <a:p>
            <a:r>
              <a:rPr lang="en-GB" dirty="0"/>
              <a:t>Click to edit Master title style</a:t>
            </a:r>
            <a:endParaRPr lang="en-US" dirty="0"/>
          </a:p>
        </p:txBody>
      </p:sp>
      <p:pic>
        <p:nvPicPr>
          <p:cNvPr id="19" name="Picture 18" descr="A picture containing drawing&#10;&#10;Description automatically generated">
            <a:extLst>
              <a:ext uri="{FF2B5EF4-FFF2-40B4-BE49-F238E27FC236}">
                <a16:creationId xmlns:a16="http://schemas.microsoft.com/office/drawing/2014/main" id="{D827799B-7A48-6E43-9E32-CE6BE438787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70376" y="2012414"/>
            <a:ext cx="4082680" cy="4082680"/>
          </a:xfrm>
          <a:prstGeom prst="rect">
            <a:avLst/>
          </a:prstGeom>
        </p:spPr>
      </p:pic>
      <p:sp>
        <p:nvSpPr>
          <p:cNvPr id="14" name="Rectangle 13">
            <a:extLst>
              <a:ext uri="{FF2B5EF4-FFF2-40B4-BE49-F238E27FC236}">
                <a16:creationId xmlns:a16="http://schemas.microsoft.com/office/drawing/2014/main" id="{C5974D66-FFD4-FF4A-88FA-546FAF1254AA}"/>
              </a:ext>
            </a:extLst>
          </p:cNvPr>
          <p:cNvSpPr/>
          <p:nvPr userDrawn="1"/>
        </p:nvSpPr>
        <p:spPr>
          <a:xfrm>
            <a:off x="6370376" y="2012414"/>
            <a:ext cx="4082680" cy="4082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736810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6" r:id="rId3"/>
    <p:sldLayoutId id="2147483678" r:id="rId4"/>
    <p:sldLayoutId id="2147483679" r:id="rId5"/>
    <p:sldLayoutId id="2147483680" r:id="rId6"/>
    <p:sldLayoutId id="2147483674" r:id="rId7"/>
    <p:sldLayoutId id="2147483681" r:id="rId8"/>
    <p:sldLayoutId id="2147483673" r:id="rId9"/>
    <p:sldLayoutId id="2147483682" r:id="rId10"/>
  </p:sldLayoutIdLst>
  <p:txStyles>
    <p:titleStyle>
      <a:lvl1pPr algn="l" defTabSz="1007943" rtl="0" eaLnBrk="1" latinLnBrk="0" hangingPunct="1">
        <a:lnSpc>
          <a:spcPct val="90000"/>
        </a:lnSpc>
        <a:spcBef>
          <a:spcPct val="0"/>
        </a:spcBef>
        <a:buNone/>
        <a:defRPr sz="2800" b="1" kern="1200">
          <a:solidFill>
            <a:srgbClr val="7030A0"/>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1600" kern="1200">
          <a:solidFill>
            <a:schemeClr val="tx1">
              <a:lumMod val="65000"/>
              <a:lumOff val="35000"/>
            </a:schemeClr>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Zoe.enser@theeducationpeopl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Claire.Lidyard@theeducationpeople.org" TargetMode="External"/><Relationship Id="rId4" Type="http://schemas.openxmlformats.org/officeDocument/2006/relationships/hyperlink" Target="mailto:Andrew.woods@theeducationpeople.org"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kelsi.org.uk/__data/assets/pdf_file/0018/110907/September-Secondary-Guidance.pdf" TargetMode="External"/><Relationship Id="rId2" Type="http://schemas.openxmlformats.org/officeDocument/2006/relationships/hyperlink" Target="https://www.lgfl.net/online-safety/default.aspx" TargetMode="External"/><Relationship Id="rId1" Type="http://schemas.openxmlformats.org/officeDocument/2006/relationships/slideLayout" Target="../slideLayouts/slideLayout10.xml"/><Relationship Id="rId4" Type="http://schemas.openxmlformats.org/officeDocument/2006/relationships/hyperlink" Target="https://www.kelsi.org.uk/child-protection-and-safeguarding/safeguarding-contact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v.uk/government/publications/remote-education-good-practice/remote-education-good-practice" TargetMode="External"/><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v.uk/government/publications/remote-education-good-practice/remote-education-good-practice" TargetMode="Externa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classroom.thenational.academy/lessons/reading-skills-pre-1900-unseen-fiction-heart-of-darkness/activities/2"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hyperlink" Target="https://www.tes.com/news/coronavirus-blended-learning-booklet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tes.com/news/coronavirus-blended-learning-booklets" TargetMode="External"/><Relationship Id="rId2" Type="http://schemas.openxmlformats.org/officeDocument/2006/relationships/hyperlink" Target="https://www.gov.uk/government/publications/remote-education-good-practice/remote-education-good-practice" TargetMode="External"/><Relationship Id="rId1" Type="http://schemas.openxmlformats.org/officeDocument/2006/relationships/slideLayout" Target="../slideLayouts/slideLayout10.xml"/><Relationship Id="rId5" Type="http://schemas.openxmlformats.org/officeDocument/2006/relationships/hyperlink" Target="https://www.gov.uk/guidance/remote-education-during-coronavirus-covid-19" TargetMode="External"/><Relationship Id="rId4" Type="http://schemas.openxmlformats.org/officeDocument/2006/relationships/hyperlink" Target="https://educationendowmentfoundation.org.uk/covid-19-resources/best-evidence-on-supporting-students-to-learn-remotely/"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mailto:Andrew.woods@theeducationpeople.org" TargetMode="External"/><Relationship Id="rId2" Type="http://schemas.openxmlformats.org/officeDocument/2006/relationships/hyperlink" Target="mailto:Zoe.enser@theeducationpeople.org" TargetMode="External"/><Relationship Id="rId1" Type="http://schemas.openxmlformats.org/officeDocument/2006/relationships/slideLayout" Target="../slideLayouts/slideLayout10.xml"/><Relationship Id="rId4" Type="http://schemas.openxmlformats.org/officeDocument/2006/relationships/hyperlink" Target="mailto:Claire.Lidyard@theeducationpeople.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uidance/remote-education-during-coronavirus-covid-19"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723F-0296-374C-A4BF-989E097163AE}"/>
              </a:ext>
            </a:extLst>
          </p:cNvPr>
          <p:cNvSpPr>
            <a:spLocks noGrp="1"/>
          </p:cNvSpPr>
          <p:nvPr>
            <p:ph type="ctrTitle"/>
          </p:nvPr>
        </p:nvSpPr>
        <p:spPr>
          <a:xfrm>
            <a:off x="1585786" y="1005674"/>
            <a:ext cx="7059450" cy="3168056"/>
          </a:xfrm>
        </p:spPr>
        <p:txBody>
          <a:bodyPr>
            <a:normAutofit/>
          </a:bodyPr>
          <a:lstStyle/>
          <a:p>
            <a:r>
              <a:rPr lang="en-US" sz="4000" dirty="0"/>
              <a:t>Remote and Blended Learning</a:t>
            </a:r>
          </a:p>
        </p:txBody>
      </p:sp>
      <p:sp>
        <p:nvSpPr>
          <p:cNvPr id="3" name="Subtitle 2">
            <a:extLst>
              <a:ext uri="{FF2B5EF4-FFF2-40B4-BE49-F238E27FC236}">
                <a16:creationId xmlns:a16="http://schemas.microsoft.com/office/drawing/2014/main" id="{8AF74EC8-3CBD-7D46-91FF-5F4432EEEAF4}"/>
              </a:ext>
            </a:extLst>
          </p:cNvPr>
          <p:cNvSpPr>
            <a:spLocks noGrp="1"/>
          </p:cNvSpPr>
          <p:nvPr>
            <p:ph type="subTitle" idx="1"/>
          </p:nvPr>
        </p:nvSpPr>
        <p:spPr>
          <a:xfrm>
            <a:off x="801885" y="4969972"/>
            <a:ext cx="9088041" cy="1347701"/>
          </a:xfrm>
        </p:spPr>
        <p:txBody>
          <a:bodyPr/>
          <a:lstStyle/>
          <a:p>
            <a:r>
              <a:rPr lang="en-GB" sz="1600" b="1" dirty="0">
                <a:hlinkClick r:id="rId3">
                  <a:extLst>
                    <a:ext uri="{A12FA001-AC4F-418D-AE19-62706E023703}">
                      <ahyp:hlinkClr xmlns:ahyp="http://schemas.microsoft.com/office/drawing/2018/hyperlinkcolor" val="tx"/>
                    </a:ext>
                  </a:extLst>
                </a:hlinkClick>
              </a:rPr>
              <a:t>Zoe.enser@theeducationpeople.org</a:t>
            </a:r>
            <a:endParaRPr lang="en-GB" sz="1600" b="1" dirty="0"/>
          </a:p>
          <a:p>
            <a:r>
              <a:rPr lang="en-GB" sz="1600" b="1" dirty="0">
                <a:hlinkClick r:id="rId4">
                  <a:extLst>
                    <a:ext uri="{A12FA001-AC4F-418D-AE19-62706E023703}">
                      <ahyp:hlinkClr xmlns:ahyp="http://schemas.microsoft.com/office/drawing/2018/hyperlinkcolor" val="tx"/>
                    </a:ext>
                  </a:extLst>
                </a:hlinkClick>
              </a:rPr>
              <a:t>Andrew.woods@theeducationpeople.org</a:t>
            </a:r>
            <a:endParaRPr lang="en-GB" sz="1600" b="1" dirty="0"/>
          </a:p>
          <a:p>
            <a:r>
              <a:rPr lang="en-GB" sz="1600" b="1" dirty="0">
                <a:hlinkClick r:id="rId5">
                  <a:extLst>
                    <a:ext uri="{A12FA001-AC4F-418D-AE19-62706E023703}">
                      <ahyp:hlinkClr xmlns:ahyp="http://schemas.microsoft.com/office/drawing/2018/hyperlinkcolor" val="tx"/>
                    </a:ext>
                  </a:extLst>
                </a:hlinkClick>
              </a:rPr>
              <a:t>Claire.Lidyard@theeducationpeople.org</a:t>
            </a:r>
            <a:r>
              <a:rPr lang="en-GB" sz="1600" b="1" dirty="0"/>
              <a:t> </a:t>
            </a:r>
          </a:p>
          <a:p>
            <a:endParaRPr lang="en-US" dirty="0"/>
          </a:p>
        </p:txBody>
      </p:sp>
    </p:spTree>
    <p:extLst>
      <p:ext uri="{BB962C8B-B14F-4D97-AF65-F5344CB8AC3E}">
        <p14:creationId xmlns:p14="http://schemas.microsoft.com/office/powerpoint/2010/main" val="257492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5F195-19B9-4AD3-8A6F-F847F29A2D09}"/>
              </a:ext>
            </a:extLst>
          </p:cNvPr>
          <p:cNvSpPr>
            <a:spLocks noGrp="1"/>
          </p:cNvSpPr>
          <p:nvPr>
            <p:ph type="ctrTitle"/>
          </p:nvPr>
        </p:nvSpPr>
        <p:spPr/>
        <p:txBody>
          <a:bodyPr/>
          <a:lstStyle/>
          <a:p>
            <a:r>
              <a:rPr lang="en-GB" dirty="0"/>
              <a:t>Safeguarding</a:t>
            </a:r>
          </a:p>
        </p:txBody>
      </p:sp>
      <p:sp>
        <p:nvSpPr>
          <p:cNvPr id="3" name="Subtitle 2">
            <a:extLst>
              <a:ext uri="{FF2B5EF4-FFF2-40B4-BE49-F238E27FC236}">
                <a16:creationId xmlns:a16="http://schemas.microsoft.com/office/drawing/2014/main" id="{2CD0200C-3E82-40C7-8F14-CA59B01D161D}"/>
              </a:ext>
            </a:extLst>
          </p:cNvPr>
          <p:cNvSpPr>
            <a:spLocks noGrp="1"/>
          </p:cNvSpPr>
          <p:nvPr>
            <p:ph type="subTitle" idx="1"/>
          </p:nvPr>
        </p:nvSpPr>
        <p:spPr/>
        <p:txBody>
          <a:bodyPr>
            <a:normAutofit fontScale="92500" lnSpcReduction="10000"/>
          </a:bodyPr>
          <a:lstStyle/>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r>
              <a:rPr lang="en-GB" dirty="0"/>
              <a:t>Revisit the safeguarding protocols established during lockdown and refresh for all staff (more information can be found </a:t>
            </a:r>
            <a:r>
              <a:rPr lang="en-GB" dirty="0">
                <a:hlinkClick r:id="rId2"/>
              </a:rPr>
              <a:t>here</a:t>
            </a:r>
            <a:r>
              <a:rPr lang="en-GB" dirty="0"/>
              <a:t> and </a:t>
            </a:r>
            <a:r>
              <a:rPr lang="en-GB" dirty="0">
                <a:hlinkClick r:id="rId3"/>
              </a:rPr>
              <a:t>here</a:t>
            </a:r>
            <a:endParaRPr lang="en-GB" dirty="0"/>
          </a:p>
          <a:p>
            <a:pPr marL="342900" indent="-342900" algn="l">
              <a:buFont typeface="Arial" panose="020B0604020202020204" pitchFamily="34" charset="0"/>
              <a:buChar char="•"/>
            </a:pPr>
            <a:r>
              <a:rPr lang="en-GB" dirty="0"/>
              <a:t>Consider the possible issues with different approaches (live teaching for example requires the appropriate environment and supervision at both sides of the screen, protocols need to be in place to anticipate issues or to address an issue should it arise).</a:t>
            </a:r>
          </a:p>
          <a:p>
            <a:pPr marL="342900" indent="-342900" algn="l">
              <a:buFont typeface="Arial" panose="020B0604020202020204" pitchFamily="34" charset="0"/>
              <a:buChar char="•"/>
            </a:pPr>
            <a:r>
              <a:rPr lang="en-GB" dirty="0"/>
              <a:t>Seek support and advice from outside agencies as appropriate.</a:t>
            </a:r>
          </a:p>
          <a:p>
            <a:pPr marL="342900" indent="-342900" algn="l">
              <a:buFont typeface="Arial" panose="020B0604020202020204" pitchFamily="34" charset="0"/>
              <a:buChar char="•"/>
            </a:pPr>
            <a:endParaRPr lang="en-GB" dirty="0"/>
          </a:p>
          <a:p>
            <a:pPr algn="l"/>
            <a:r>
              <a:rPr lang="en-GB" dirty="0"/>
              <a:t>More support can be found via </a:t>
            </a:r>
            <a:r>
              <a:rPr lang="en-GB" dirty="0">
                <a:hlinkClick r:id="rId4"/>
              </a:rPr>
              <a:t>The Education People’s Safeguarding team  </a:t>
            </a:r>
            <a:endParaRPr lang="en-GB" dirty="0"/>
          </a:p>
          <a:p>
            <a:pPr algn="l"/>
            <a:endParaRPr lang="en-GB" dirty="0"/>
          </a:p>
        </p:txBody>
      </p:sp>
    </p:spTree>
    <p:extLst>
      <p:ext uri="{BB962C8B-B14F-4D97-AF65-F5344CB8AC3E}">
        <p14:creationId xmlns:p14="http://schemas.microsoft.com/office/powerpoint/2010/main" val="292837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82D0-4468-7846-B06A-79DF549A1098}"/>
              </a:ext>
            </a:extLst>
          </p:cNvPr>
          <p:cNvSpPr>
            <a:spLocks noGrp="1"/>
          </p:cNvSpPr>
          <p:nvPr>
            <p:ph type="ctrTitle"/>
          </p:nvPr>
        </p:nvSpPr>
        <p:spPr>
          <a:xfrm>
            <a:off x="801885" y="331470"/>
            <a:ext cx="9088040" cy="1463040"/>
          </a:xfrm>
        </p:spPr>
        <p:txBody>
          <a:bodyPr/>
          <a:lstStyle/>
          <a:p>
            <a:r>
              <a:rPr lang="en-US" dirty="0"/>
              <a:t>Aims</a:t>
            </a:r>
          </a:p>
        </p:txBody>
      </p:sp>
      <p:sp>
        <p:nvSpPr>
          <p:cNvPr id="3" name="Subtitle 2">
            <a:extLst>
              <a:ext uri="{FF2B5EF4-FFF2-40B4-BE49-F238E27FC236}">
                <a16:creationId xmlns:a16="http://schemas.microsoft.com/office/drawing/2014/main" id="{D9704148-C6C6-114A-942D-EC07891E64EE}"/>
              </a:ext>
            </a:extLst>
          </p:cNvPr>
          <p:cNvSpPr>
            <a:spLocks noGrp="1"/>
          </p:cNvSpPr>
          <p:nvPr>
            <p:ph type="subTitle" idx="1"/>
          </p:nvPr>
        </p:nvSpPr>
        <p:spPr>
          <a:xfrm>
            <a:off x="918262" y="2167168"/>
            <a:ext cx="9088041" cy="3225338"/>
          </a:xfrm>
        </p:spPr>
        <p:txBody>
          <a:bodyPr>
            <a:normAutofit lnSpcReduction="10000"/>
          </a:bodyPr>
          <a:lstStyle/>
          <a:p>
            <a:pPr marL="457200" indent="-457200" algn="l">
              <a:buFont typeface="+mj-lt"/>
              <a:buAutoNum type="arabicPeriod"/>
            </a:pPr>
            <a:r>
              <a:rPr lang="en-GB" sz="2400" dirty="0"/>
              <a:t>To understand the requirements around remote and blended learning.</a:t>
            </a:r>
          </a:p>
          <a:p>
            <a:pPr marL="457200" indent="-457200" algn="l">
              <a:buFont typeface="+mj-lt"/>
              <a:buAutoNum type="arabicPeriod"/>
            </a:pPr>
            <a:endParaRPr lang="en-GB" sz="2400" dirty="0"/>
          </a:p>
          <a:p>
            <a:pPr marL="457200" indent="-457200" algn="l">
              <a:buFont typeface="+mj-lt"/>
              <a:buAutoNum type="arabicPeriod"/>
            </a:pPr>
            <a:r>
              <a:rPr lang="en-GB" sz="2400" dirty="0"/>
              <a:t>To understand some of the issues around remote and blended learning (practical issues, safeguarding, SEN).</a:t>
            </a:r>
          </a:p>
          <a:p>
            <a:pPr marL="457200" indent="-457200" algn="l">
              <a:buFont typeface="+mj-lt"/>
              <a:buAutoNum type="arabicPeriod"/>
            </a:pPr>
            <a:endParaRPr lang="en-GB" sz="2400" dirty="0"/>
          </a:p>
          <a:p>
            <a:pPr marL="457200" indent="-457200" algn="l">
              <a:buFont typeface="+mj-lt"/>
              <a:buAutoNum type="arabicPeriod"/>
            </a:pPr>
            <a:r>
              <a:rPr lang="en-GB" sz="2400" dirty="0"/>
              <a:t>To consider importance of curriculum and pedagogy in relation to remote learning.</a:t>
            </a:r>
          </a:p>
          <a:p>
            <a:endParaRPr lang="en-US" dirty="0"/>
          </a:p>
        </p:txBody>
      </p:sp>
    </p:spTree>
    <p:extLst>
      <p:ext uri="{BB962C8B-B14F-4D97-AF65-F5344CB8AC3E}">
        <p14:creationId xmlns:p14="http://schemas.microsoft.com/office/powerpoint/2010/main" val="2021509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E9038-0C19-4744-B6E9-C189CD54C4C5}"/>
              </a:ext>
            </a:extLst>
          </p:cNvPr>
          <p:cNvSpPr>
            <a:spLocks noGrp="1"/>
          </p:cNvSpPr>
          <p:nvPr>
            <p:ph type="ctrTitle"/>
          </p:nvPr>
        </p:nvSpPr>
        <p:spPr/>
        <p:txBody>
          <a:bodyPr/>
          <a:lstStyle/>
          <a:p>
            <a:r>
              <a:rPr lang="en-GB" dirty="0"/>
              <a:t>Reflection</a:t>
            </a:r>
          </a:p>
        </p:txBody>
      </p:sp>
      <p:sp>
        <p:nvSpPr>
          <p:cNvPr id="3" name="Subtitle 2">
            <a:extLst>
              <a:ext uri="{FF2B5EF4-FFF2-40B4-BE49-F238E27FC236}">
                <a16:creationId xmlns:a16="http://schemas.microsoft.com/office/drawing/2014/main" id="{42174CDF-AF5B-4D33-B7B8-A46FE21E8091}"/>
              </a:ext>
            </a:extLst>
          </p:cNvPr>
          <p:cNvSpPr>
            <a:spLocks noGrp="1"/>
          </p:cNvSpPr>
          <p:nvPr>
            <p:ph type="subTitle" idx="1"/>
          </p:nvPr>
        </p:nvSpPr>
        <p:spPr/>
        <p:txBody>
          <a:bodyPr>
            <a:normAutofit fontScale="85000" lnSpcReduction="20000"/>
          </a:bodyPr>
          <a:lstStyle/>
          <a:p>
            <a:pPr algn="l"/>
            <a:r>
              <a:rPr lang="en-GB" dirty="0"/>
              <a:t>Which approaches to remote or blended learning have you already used over the last 6 months?</a:t>
            </a:r>
          </a:p>
          <a:p>
            <a:pPr algn="l"/>
            <a:endParaRPr lang="en-GB" dirty="0"/>
          </a:p>
          <a:p>
            <a:pPr marL="457200" indent="-457200" algn="l">
              <a:buAutoNum type="arabicPeriod"/>
            </a:pPr>
            <a:r>
              <a:rPr lang="en-GB" dirty="0">
                <a:latin typeface="Arial"/>
                <a:cs typeface="Arial"/>
              </a:rPr>
              <a:t>Self marked questions on google forms or similar</a:t>
            </a:r>
          </a:p>
          <a:p>
            <a:pPr marL="457200" indent="-457200" algn="l">
              <a:buAutoNum type="arabicPeriod"/>
            </a:pPr>
            <a:r>
              <a:rPr lang="en-GB" dirty="0"/>
              <a:t>Live interactive lessons</a:t>
            </a:r>
          </a:p>
          <a:p>
            <a:pPr marL="457200" indent="-457200" algn="l">
              <a:buAutoNum type="arabicPeriod"/>
            </a:pPr>
            <a:r>
              <a:rPr lang="en-GB" dirty="0"/>
              <a:t>Your own pre-recorded lessons on PPT or similar</a:t>
            </a:r>
          </a:p>
          <a:p>
            <a:pPr marL="457200" indent="-457200" algn="l">
              <a:buAutoNum type="arabicPeriod"/>
            </a:pPr>
            <a:r>
              <a:rPr lang="en-GB" dirty="0"/>
              <a:t>Reading materials/ booklets</a:t>
            </a:r>
          </a:p>
          <a:p>
            <a:pPr marL="457200" indent="-457200" algn="l">
              <a:buAutoNum type="arabicPeriod"/>
            </a:pPr>
            <a:r>
              <a:rPr lang="en-GB" dirty="0"/>
              <a:t>Recorded lessons from people like Oak National </a:t>
            </a:r>
          </a:p>
          <a:p>
            <a:pPr marL="457200" indent="-457200" algn="l">
              <a:buAutoNum type="arabicPeriod"/>
            </a:pPr>
            <a:r>
              <a:rPr lang="en-GB" dirty="0"/>
              <a:t>Dojo</a:t>
            </a:r>
          </a:p>
          <a:p>
            <a:pPr marL="457200" indent="-457200" algn="l">
              <a:buAutoNum type="arabicPeriod"/>
            </a:pPr>
            <a:r>
              <a:rPr lang="en-GB" dirty="0"/>
              <a:t>Tasks/ materials set on show my homework/ firefly etc</a:t>
            </a:r>
          </a:p>
          <a:p>
            <a:pPr marL="457200" indent="-457200" algn="l">
              <a:buAutoNum type="arabicPeriod"/>
            </a:pPr>
            <a:r>
              <a:rPr lang="en-GB" dirty="0"/>
              <a:t>Email exchanges</a:t>
            </a:r>
          </a:p>
          <a:p>
            <a:pPr marL="457200" indent="-457200" algn="l">
              <a:buAutoNum type="arabicPeriod"/>
            </a:pPr>
            <a:r>
              <a:rPr lang="en-GB" dirty="0"/>
              <a:t>Other.</a:t>
            </a:r>
          </a:p>
          <a:p>
            <a:pPr algn="l"/>
            <a:endParaRPr lang="en-GB" dirty="0"/>
          </a:p>
        </p:txBody>
      </p:sp>
    </p:spTree>
    <p:extLst>
      <p:ext uri="{BB962C8B-B14F-4D97-AF65-F5344CB8AC3E}">
        <p14:creationId xmlns:p14="http://schemas.microsoft.com/office/powerpoint/2010/main" val="2878804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35414-DBE4-42B8-B408-DBA29271DA97}"/>
              </a:ext>
            </a:extLst>
          </p:cNvPr>
          <p:cNvSpPr>
            <a:spLocks noGrp="1"/>
          </p:cNvSpPr>
          <p:nvPr>
            <p:ph type="ctrTitle"/>
          </p:nvPr>
        </p:nvSpPr>
        <p:spPr/>
        <p:txBody>
          <a:bodyPr/>
          <a:lstStyle/>
          <a:p>
            <a:r>
              <a:rPr lang="en-GB" sz="3600" dirty="0"/>
              <a:t>Further Points to Consider</a:t>
            </a:r>
            <a:endParaRPr lang="en-GB" dirty="0"/>
          </a:p>
        </p:txBody>
      </p:sp>
      <p:sp>
        <p:nvSpPr>
          <p:cNvPr id="3" name="Subtitle 2">
            <a:extLst>
              <a:ext uri="{FF2B5EF4-FFF2-40B4-BE49-F238E27FC236}">
                <a16:creationId xmlns:a16="http://schemas.microsoft.com/office/drawing/2014/main" id="{7AF1137E-6295-4AFC-8311-C24D2D779A1B}"/>
              </a:ext>
            </a:extLst>
          </p:cNvPr>
          <p:cNvSpPr>
            <a:spLocks noGrp="1"/>
          </p:cNvSpPr>
          <p:nvPr>
            <p:ph type="subTitle" idx="1"/>
          </p:nvPr>
        </p:nvSpPr>
        <p:spPr/>
        <p:txBody>
          <a:bodyPr/>
          <a:lstStyle/>
          <a:p>
            <a:pPr marL="457200" indent="-457200" algn="l">
              <a:buAutoNum type="arabicParenR"/>
            </a:pPr>
            <a:r>
              <a:rPr lang="en-GB" dirty="0">
                <a:latin typeface="Arial"/>
                <a:cs typeface="Arial"/>
              </a:rPr>
              <a:t>What, in your experience, has been the most effective approach to remote learning in your context?</a:t>
            </a:r>
          </a:p>
          <a:p>
            <a:pPr marL="457200" indent="-457200" algn="l">
              <a:buAutoNum type="arabicParenR"/>
            </a:pPr>
            <a:endParaRPr lang="en-GB" dirty="0"/>
          </a:p>
          <a:p>
            <a:pPr marL="457200" indent="-457200" algn="l">
              <a:buAutoNum type="arabicParenR"/>
            </a:pPr>
            <a:r>
              <a:rPr lang="en-GB" dirty="0">
                <a:latin typeface="Arial"/>
                <a:cs typeface="Arial"/>
              </a:rPr>
              <a:t>What have been some of the barriers/ limitations?</a:t>
            </a:r>
          </a:p>
          <a:p>
            <a:pPr marL="457200" indent="-457200" algn="l">
              <a:buAutoNum type="arabicParenR"/>
            </a:pPr>
            <a:endParaRPr lang="en-GB" dirty="0"/>
          </a:p>
          <a:p>
            <a:pPr marL="457200" indent="-457200" algn="l">
              <a:buAutoNum type="arabicParenR"/>
            </a:pPr>
            <a:r>
              <a:rPr lang="en-GB" dirty="0"/>
              <a:t>How have you been able to overcome these?</a:t>
            </a:r>
          </a:p>
          <a:p>
            <a:pPr algn="l"/>
            <a:endParaRPr lang="en-GB" dirty="0"/>
          </a:p>
        </p:txBody>
      </p:sp>
    </p:spTree>
    <p:extLst>
      <p:ext uri="{BB962C8B-B14F-4D97-AF65-F5344CB8AC3E}">
        <p14:creationId xmlns:p14="http://schemas.microsoft.com/office/powerpoint/2010/main" val="3940764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0C274-5E60-4E7B-B30E-9282BD1F0AB3}"/>
              </a:ext>
            </a:extLst>
          </p:cNvPr>
          <p:cNvSpPr>
            <a:spLocks noGrp="1"/>
          </p:cNvSpPr>
          <p:nvPr>
            <p:ph type="ctrTitle"/>
          </p:nvPr>
        </p:nvSpPr>
        <p:spPr/>
        <p:txBody>
          <a:bodyPr/>
          <a:lstStyle/>
          <a:p>
            <a:r>
              <a:rPr lang="en-GB" sz="3600" dirty="0"/>
              <a:t>Curriculum</a:t>
            </a:r>
            <a:endParaRPr lang="en-GB" dirty="0"/>
          </a:p>
        </p:txBody>
      </p:sp>
      <p:sp>
        <p:nvSpPr>
          <p:cNvPr id="3" name="Subtitle 2">
            <a:extLst>
              <a:ext uri="{FF2B5EF4-FFF2-40B4-BE49-F238E27FC236}">
                <a16:creationId xmlns:a16="http://schemas.microsoft.com/office/drawing/2014/main" id="{75104019-FD4C-4EA5-8715-8129AAE8D80B}"/>
              </a:ext>
            </a:extLst>
          </p:cNvPr>
          <p:cNvSpPr>
            <a:spLocks noGrp="1"/>
          </p:cNvSpPr>
          <p:nvPr>
            <p:ph type="subTitle" idx="1"/>
          </p:nvPr>
        </p:nvSpPr>
        <p:spPr>
          <a:xfrm>
            <a:off x="801885" y="2826327"/>
            <a:ext cx="9088041" cy="4103370"/>
          </a:xfrm>
        </p:spPr>
        <p:txBody>
          <a:bodyPr>
            <a:normAutofit/>
          </a:bodyPr>
          <a:lstStyle/>
          <a:p>
            <a:pPr algn="l"/>
            <a:r>
              <a:rPr lang="en-GB" sz="3600" i="1" dirty="0"/>
              <a:t>Continuing to teach all or most of the normal planned curriculum in the remote environment is important</a:t>
            </a:r>
          </a:p>
          <a:p>
            <a:pPr algn="l"/>
            <a:endParaRPr lang="en-GB" sz="4400" dirty="0"/>
          </a:p>
        </p:txBody>
      </p:sp>
      <p:sp>
        <p:nvSpPr>
          <p:cNvPr id="4" name="Rectangle 3">
            <a:extLst>
              <a:ext uri="{FF2B5EF4-FFF2-40B4-BE49-F238E27FC236}">
                <a16:creationId xmlns:a16="http://schemas.microsoft.com/office/drawing/2014/main" id="{52786620-8313-4F59-9785-57970FA9E0E2}"/>
              </a:ext>
            </a:extLst>
          </p:cNvPr>
          <p:cNvSpPr/>
          <p:nvPr/>
        </p:nvSpPr>
        <p:spPr>
          <a:xfrm>
            <a:off x="495565" y="5933852"/>
            <a:ext cx="9961845" cy="646331"/>
          </a:xfrm>
          <a:prstGeom prst="rect">
            <a:avLst/>
          </a:prstGeom>
        </p:spPr>
        <p:txBody>
          <a:bodyPr wrap="square">
            <a:spAutoFit/>
          </a:bodyPr>
          <a:lstStyle/>
          <a:p>
            <a:r>
              <a:rPr lang="en-GB">
                <a:hlinkClick r:id="rId3"/>
              </a:rPr>
              <a:t>https://www.gov.uk/government/publications/remote-education-good-practice/remote-education-good-practice</a:t>
            </a:r>
            <a:r>
              <a:rPr lang="en-GB"/>
              <a:t>, </a:t>
            </a:r>
          </a:p>
        </p:txBody>
      </p:sp>
    </p:spTree>
    <p:extLst>
      <p:ext uri="{BB962C8B-B14F-4D97-AF65-F5344CB8AC3E}">
        <p14:creationId xmlns:p14="http://schemas.microsoft.com/office/powerpoint/2010/main" val="4164874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EE3C5-E32B-4B71-9A5C-7E9BD432183D}"/>
              </a:ext>
            </a:extLst>
          </p:cNvPr>
          <p:cNvSpPr>
            <a:spLocks noGrp="1"/>
          </p:cNvSpPr>
          <p:nvPr>
            <p:ph type="ctrTitle"/>
          </p:nvPr>
        </p:nvSpPr>
        <p:spPr/>
        <p:txBody>
          <a:bodyPr>
            <a:normAutofit/>
          </a:bodyPr>
          <a:lstStyle/>
          <a:p>
            <a:r>
              <a:rPr lang="en-GB" sz="3200" dirty="0"/>
              <a:t>Curriculum</a:t>
            </a:r>
          </a:p>
        </p:txBody>
      </p:sp>
      <p:sp>
        <p:nvSpPr>
          <p:cNvPr id="3" name="Subtitle 2">
            <a:extLst>
              <a:ext uri="{FF2B5EF4-FFF2-40B4-BE49-F238E27FC236}">
                <a16:creationId xmlns:a16="http://schemas.microsoft.com/office/drawing/2014/main" id="{6589D969-804D-4AFF-98C2-C9AB16B7A79E}"/>
              </a:ext>
            </a:extLst>
          </p:cNvPr>
          <p:cNvSpPr>
            <a:spLocks noGrp="1"/>
          </p:cNvSpPr>
          <p:nvPr>
            <p:ph type="subTitle" idx="1"/>
          </p:nvPr>
        </p:nvSpPr>
        <p:spPr/>
        <p:txBody>
          <a:bodyPr>
            <a:normAutofit fontScale="92500" lnSpcReduction="10000"/>
          </a:bodyPr>
          <a:lstStyle/>
          <a:p>
            <a:pPr algn="l"/>
            <a:r>
              <a:rPr lang="en-GB" dirty="0"/>
              <a:t>1. What are the absolute necessities in the curriculum (threshold concepts etc)?</a:t>
            </a:r>
          </a:p>
          <a:p>
            <a:pPr marL="457200" indent="-457200" algn="l">
              <a:buAutoNum type="arabicParenR"/>
            </a:pPr>
            <a:endParaRPr lang="en-GB" dirty="0"/>
          </a:p>
          <a:p>
            <a:pPr algn="l"/>
            <a:r>
              <a:rPr lang="en-GB" dirty="0"/>
              <a:t>2. Is it best delivered in the classroom or at home? Which parts?</a:t>
            </a:r>
          </a:p>
          <a:p>
            <a:pPr algn="l"/>
            <a:endParaRPr lang="en-GB" dirty="0"/>
          </a:p>
          <a:p>
            <a:pPr algn="l"/>
            <a:r>
              <a:rPr lang="en-GB" dirty="0"/>
              <a:t>3. How will you assess this?</a:t>
            </a:r>
          </a:p>
          <a:p>
            <a:pPr marL="457200" indent="-457200" algn="l">
              <a:buAutoNum type="arabicParenR"/>
            </a:pPr>
            <a:endParaRPr lang="en-GB" dirty="0"/>
          </a:p>
          <a:p>
            <a:pPr algn="l"/>
            <a:r>
              <a:rPr lang="en-GB" dirty="0"/>
              <a:t>4. What opportunities will there be for deliberate practice?</a:t>
            </a:r>
          </a:p>
          <a:p>
            <a:pPr algn="l"/>
            <a:endParaRPr lang="en-GB" dirty="0"/>
          </a:p>
          <a:p>
            <a:pPr algn="l"/>
            <a:r>
              <a:rPr lang="en-GB" dirty="0"/>
              <a:t>5. What are the consideration for a practical subject?</a:t>
            </a:r>
          </a:p>
          <a:p>
            <a:pPr algn="l"/>
            <a:endParaRPr lang="en-GB" dirty="0"/>
          </a:p>
        </p:txBody>
      </p:sp>
    </p:spTree>
    <p:extLst>
      <p:ext uri="{BB962C8B-B14F-4D97-AF65-F5344CB8AC3E}">
        <p14:creationId xmlns:p14="http://schemas.microsoft.com/office/powerpoint/2010/main" val="836137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9A29-63D3-4D07-8839-6C6D13A39A46}"/>
              </a:ext>
            </a:extLst>
          </p:cNvPr>
          <p:cNvSpPr>
            <a:spLocks noGrp="1"/>
          </p:cNvSpPr>
          <p:nvPr>
            <p:ph type="ctrTitle"/>
          </p:nvPr>
        </p:nvSpPr>
        <p:spPr/>
        <p:txBody>
          <a:bodyPr/>
          <a:lstStyle/>
          <a:p>
            <a:r>
              <a:rPr lang="en-GB" sz="3600" dirty="0"/>
              <a:t>Effective Pedagogy</a:t>
            </a:r>
            <a:endParaRPr lang="en-GB" dirty="0"/>
          </a:p>
        </p:txBody>
      </p:sp>
      <p:sp>
        <p:nvSpPr>
          <p:cNvPr id="3" name="Subtitle 2">
            <a:extLst>
              <a:ext uri="{FF2B5EF4-FFF2-40B4-BE49-F238E27FC236}">
                <a16:creationId xmlns:a16="http://schemas.microsoft.com/office/drawing/2014/main" id="{D9158C92-C2E6-45F4-AF32-0E389BC144CA}"/>
              </a:ext>
            </a:extLst>
          </p:cNvPr>
          <p:cNvSpPr>
            <a:spLocks noGrp="1"/>
          </p:cNvSpPr>
          <p:nvPr>
            <p:ph type="subTitle" idx="1"/>
          </p:nvPr>
        </p:nvSpPr>
        <p:spPr/>
        <p:txBody>
          <a:bodyPr/>
          <a:lstStyle/>
          <a:p>
            <a:pPr algn="l"/>
            <a:r>
              <a:rPr lang="en-GB" dirty="0"/>
              <a:t>The Education Endowment Foundation (EEF) has found that the effectiveness of remote teaching is determined by many of the same factors as determine the effectiveness of live classroom teaching. For example:</a:t>
            </a:r>
          </a:p>
          <a:p>
            <a:pPr algn="l"/>
            <a:endParaRPr lang="en-GB" dirty="0"/>
          </a:p>
          <a:p>
            <a:pPr marL="342900" indent="-342900" algn="l">
              <a:buFont typeface="Arial" panose="020B0604020202020204" pitchFamily="34" charset="0"/>
              <a:buChar char="•"/>
            </a:pPr>
            <a:r>
              <a:rPr lang="en-GB" dirty="0"/>
              <a:t>ensuring pupils receive clear explanations</a:t>
            </a:r>
          </a:p>
          <a:p>
            <a:pPr marL="342900" indent="-342900" algn="l">
              <a:buFont typeface="Arial" panose="020B0604020202020204" pitchFamily="34" charset="0"/>
              <a:buChar char="•"/>
            </a:pPr>
            <a:r>
              <a:rPr lang="en-GB" dirty="0"/>
              <a:t>supporting growth in confidence with new material through scaffolded practice</a:t>
            </a:r>
          </a:p>
          <a:p>
            <a:pPr marL="342900" indent="-342900" algn="l">
              <a:buFont typeface="Arial" panose="020B0604020202020204" pitchFamily="34" charset="0"/>
              <a:buChar char="•"/>
            </a:pPr>
            <a:r>
              <a:rPr lang="en-GB" dirty="0"/>
              <a:t>application of new knowledge or skills</a:t>
            </a:r>
          </a:p>
          <a:p>
            <a:pPr marL="342900" indent="-342900" algn="l">
              <a:buFont typeface="Arial" panose="020B0604020202020204" pitchFamily="34" charset="0"/>
              <a:buChar char="•"/>
            </a:pPr>
            <a:r>
              <a:rPr lang="en-GB" dirty="0"/>
              <a:t>enabling pupils to receive feedback on how to progress.</a:t>
            </a:r>
          </a:p>
          <a:p>
            <a:pPr algn="l"/>
            <a:endParaRPr lang="en-GB" dirty="0"/>
          </a:p>
        </p:txBody>
      </p:sp>
    </p:spTree>
    <p:extLst>
      <p:ext uri="{BB962C8B-B14F-4D97-AF65-F5344CB8AC3E}">
        <p14:creationId xmlns:p14="http://schemas.microsoft.com/office/powerpoint/2010/main" val="1992994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FB138-F3D9-49B4-B78B-8865CE565B58}"/>
              </a:ext>
            </a:extLst>
          </p:cNvPr>
          <p:cNvSpPr>
            <a:spLocks noGrp="1"/>
          </p:cNvSpPr>
          <p:nvPr>
            <p:ph type="ctrTitle"/>
          </p:nvPr>
        </p:nvSpPr>
        <p:spPr/>
        <p:txBody>
          <a:bodyPr/>
          <a:lstStyle/>
          <a:p>
            <a:r>
              <a:rPr lang="en-GB" dirty="0"/>
              <a:t>Effective Instruction</a:t>
            </a:r>
          </a:p>
        </p:txBody>
      </p:sp>
      <p:sp>
        <p:nvSpPr>
          <p:cNvPr id="3" name="Subtitle 2">
            <a:extLst>
              <a:ext uri="{FF2B5EF4-FFF2-40B4-BE49-F238E27FC236}">
                <a16:creationId xmlns:a16="http://schemas.microsoft.com/office/drawing/2014/main" id="{94D69C7E-0C0A-42E8-92AD-38A4441D5299}"/>
              </a:ext>
            </a:extLst>
          </p:cNvPr>
          <p:cNvSpPr>
            <a:spLocks noGrp="1"/>
          </p:cNvSpPr>
          <p:nvPr>
            <p:ph type="subTitle" idx="1"/>
          </p:nvPr>
        </p:nvSpPr>
        <p:spPr/>
        <p:txBody>
          <a:bodyPr>
            <a:normAutofit fontScale="92500" lnSpcReduction="20000"/>
          </a:bodyPr>
          <a:lstStyle/>
          <a:p>
            <a:pPr marL="457200" indent="-457200" algn="l">
              <a:buAutoNum type="arabicPeriod"/>
            </a:pPr>
            <a:r>
              <a:rPr lang="en-GB" dirty="0"/>
              <a:t>Recap</a:t>
            </a:r>
          </a:p>
          <a:p>
            <a:pPr algn="l"/>
            <a:endParaRPr lang="en-GB" dirty="0"/>
          </a:p>
          <a:p>
            <a:pPr algn="l"/>
            <a:r>
              <a:rPr lang="en-GB" dirty="0"/>
              <a:t>2.   Introduce material in small steps</a:t>
            </a:r>
          </a:p>
          <a:p>
            <a:pPr algn="l"/>
            <a:endParaRPr lang="en-GB" dirty="0"/>
          </a:p>
          <a:p>
            <a:pPr algn="l"/>
            <a:r>
              <a:rPr lang="en-GB" dirty="0"/>
              <a:t>3.   Model and give examples</a:t>
            </a:r>
          </a:p>
          <a:p>
            <a:pPr marL="457200" indent="-457200" algn="l">
              <a:buAutoNum type="arabicPeriod"/>
            </a:pPr>
            <a:endParaRPr lang="en-GB" dirty="0"/>
          </a:p>
          <a:p>
            <a:pPr algn="l"/>
            <a:r>
              <a:rPr lang="en-GB" dirty="0"/>
              <a:t>4.   Check understanding (remotely?)</a:t>
            </a:r>
          </a:p>
          <a:p>
            <a:pPr marL="457200" indent="-457200" algn="l">
              <a:buAutoNum type="arabicPeriod" startAt="3"/>
            </a:pPr>
            <a:endParaRPr lang="en-GB" dirty="0"/>
          </a:p>
          <a:p>
            <a:pPr algn="l"/>
            <a:r>
              <a:rPr lang="en-GB" dirty="0"/>
              <a:t>5.   Give time to guided practice/ scaffold</a:t>
            </a:r>
          </a:p>
          <a:p>
            <a:pPr marL="457200" indent="-457200" algn="l">
              <a:buAutoNum type="arabicPeriod" startAt="3"/>
            </a:pPr>
            <a:endParaRPr lang="en-GB" dirty="0"/>
          </a:p>
          <a:p>
            <a:pPr algn="l"/>
            <a:r>
              <a:rPr lang="en-GB" dirty="0"/>
              <a:t>6.  Give time for independent practise.</a:t>
            </a:r>
          </a:p>
          <a:p>
            <a:pPr marL="457200" indent="-457200" algn="l">
              <a:buAutoNum type="arabicPeriod"/>
            </a:pPr>
            <a:endParaRPr lang="en-GB" dirty="0"/>
          </a:p>
          <a:p>
            <a:pPr marL="457200" indent="-457200" algn="l">
              <a:buAutoNum type="arabicPeriod"/>
            </a:pPr>
            <a:endParaRPr lang="en-GB" dirty="0"/>
          </a:p>
          <a:p>
            <a:pPr marL="457200" indent="-457200" algn="l">
              <a:buAutoNum type="arabicParenR"/>
            </a:pPr>
            <a:endParaRPr lang="en-GB" dirty="0"/>
          </a:p>
          <a:p>
            <a:pPr marL="457200" indent="-457200" algn="l">
              <a:buAutoNum type="arabicParenR"/>
            </a:pPr>
            <a:endParaRPr lang="en-GB" dirty="0"/>
          </a:p>
          <a:p>
            <a:pPr algn="l"/>
            <a:endParaRPr lang="en-GB" dirty="0"/>
          </a:p>
        </p:txBody>
      </p:sp>
      <p:pic>
        <p:nvPicPr>
          <p:cNvPr id="4" name="Picture 2" descr="Exploring Barak Rosenshine's seminal Principles of Instruction ...">
            <a:extLst>
              <a:ext uri="{FF2B5EF4-FFF2-40B4-BE49-F238E27FC236}">
                <a16:creationId xmlns:a16="http://schemas.microsoft.com/office/drawing/2014/main" id="{869A917E-6D48-4172-9245-BC59207A47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7390" y="1444625"/>
            <a:ext cx="3652136" cy="5166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098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5">
            <a:extLst>
              <a:ext uri="{FF2B5EF4-FFF2-40B4-BE49-F238E27FC236}">
                <a16:creationId xmlns:a16="http://schemas.microsoft.com/office/drawing/2014/main" id="{059044D4-212F-4A81-A7BB-226CC2A2CB4A}"/>
              </a:ext>
            </a:extLst>
          </p:cNvPr>
          <p:cNvGraphicFramePr>
            <a:graphicFrameLocks noGrp="1"/>
          </p:cNvGraphicFramePr>
          <p:nvPr>
            <p:extLst>
              <p:ext uri="{D42A27DB-BD31-4B8C-83A1-F6EECF244321}">
                <p14:modId xmlns:p14="http://schemas.microsoft.com/office/powerpoint/2010/main" val="2651751360"/>
              </p:ext>
            </p:extLst>
          </p:nvPr>
        </p:nvGraphicFramePr>
        <p:xfrm>
          <a:off x="449747" y="799438"/>
          <a:ext cx="9792318" cy="4965827"/>
        </p:xfrm>
        <a:graphic>
          <a:graphicData uri="http://schemas.openxmlformats.org/drawingml/2006/table">
            <a:tbl>
              <a:tblPr firstRow="1" bandRow="1">
                <a:tableStyleId>{5C22544A-7EE6-4342-B048-85BDC9FD1C3A}</a:tableStyleId>
              </a:tblPr>
              <a:tblGrid>
                <a:gridCol w="1817110">
                  <a:extLst>
                    <a:ext uri="{9D8B030D-6E8A-4147-A177-3AD203B41FA5}">
                      <a16:colId xmlns:a16="http://schemas.microsoft.com/office/drawing/2014/main" val="1933355135"/>
                    </a:ext>
                  </a:extLst>
                </a:gridCol>
                <a:gridCol w="3586089">
                  <a:extLst>
                    <a:ext uri="{9D8B030D-6E8A-4147-A177-3AD203B41FA5}">
                      <a16:colId xmlns:a16="http://schemas.microsoft.com/office/drawing/2014/main" val="1062368615"/>
                    </a:ext>
                  </a:extLst>
                </a:gridCol>
                <a:gridCol w="4389119">
                  <a:extLst>
                    <a:ext uri="{9D8B030D-6E8A-4147-A177-3AD203B41FA5}">
                      <a16:colId xmlns:a16="http://schemas.microsoft.com/office/drawing/2014/main" val="2443229654"/>
                    </a:ext>
                  </a:extLst>
                </a:gridCol>
              </a:tblGrid>
              <a:tr h="370840">
                <a:tc>
                  <a:txBody>
                    <a:bodyPr/>
                    <a:lstStyle/>
                    <a:p>
                      <a:endParaRPr lang="en-GB"/>
                    </a:p>
                  </a:txBody>
                  <a:tcPr/>
                </a:tc>
                <a:tc>
                  <a:txBody>
                    <a:bodyPr/>
                    <a:lstStyle/>
                    <a:p>
                      <a:r>
                        <a:rPr lang="en-GB" dirty="0"/>
                        <a:t>Pros</a:t>
                      </a:r>
                    </a:p>
                  </a:txBody>
                  <a:tcPr/>
                </a:tc>
                <a:tc>
                  <a:txBody>
                    <a:bodyPr/>
                    <a:lstStyle/>
                    <a:p>
                      <a:r>
                        <a:rPr lang="en-GB"/>
                        <a:t>Cons</a:t>
                      </a:r>
                    </a:p>
                  </a:txBody>
                  <a:tcPr/>
                </a:tc>
                <a:extLst>
                  <a:ext uri="{0D108BD9-81ED-4DB2-BD59-A6C34878D82A}">
                    <a16:rowId xmlns:a16="http://schemas.microsoft.com/office/drawing/2014/main" val="776032503"/>
                  </a:ext>
                </a:extLst>
              </a:tr>
              <a:tr h="370840">
                <a:tc>
                  <a:txBody>
                    <a:bodyPr/>
                    <a:lstStyle/>
                    <a:p>
                      <a:r>
                        <a:rPr lang="en-GB" sz="1600"/>
                        <a:t>Live lessons</a:t>
                      </a:r>
                    </a:p>
                  </a:txBody>
                  <a:tcPr/>
                </a:tc>
                <a:tc>
                  <a:txBody>
                    <a:bodyPr/>
                    <a:lstStyle/>
                    <a:p>
                      <a:pPr marL="285750" indent="-285750">
                        <a:buFont typeface="Arial"/>
                        <a:buChar char="•"/>
                      </a:pPr>
                      <a:r>
                        <a:rPr lang="en-GB" sz="1600" dirty="0"/>
                        <a:t>Real time teacher and learner interaction</a:t>
                      </a:r>
                    </a:p>
                    <a:p>
                      <a:pPr marL="285750" lvl="0" indent="-285750">
                        <a:buFont typeface="Arial"/>
                        <a:buChar char="•"/>
                      </a:pPr>
                      <a:r>
                        <a:rPr lang="en-GB" sz="1600" dirty="0"/>
                        <a:t>Immediate responses</a:t>
                      </a:r>
                    </a:p>
                    <a:p>
                      <a:pPr marL="285750" lvl="0" indent="-285750">
                        <a:buFont typeface="Arial"/>
                        <a:buChar char="•"/>
                      </a:pPr>
                      <a:r>
                        <a:rPr lang="en-GB" sz="1600" dirty="0"/>
                        <a:t>Social interactions</a:t>
                      </a:r>
                    </a:p>
                    <a:p>
                      <a:pPr marL="285750" lvl="0" indent="-285750">
                        <a:buFont typeface="Arial"/>
                        <a:buChar char="•"/>
                      </a:pPr>
                      <a:r>
                        <a:rPr lang="en-GB" sz="1600" dirty="0"/>
                        <a:t>Allows responsive teaching</a:t>
                      </a:r>
                    </a:p>
                    <a:p>
                      <a:pPr marL="285750" lvl="0" indent="-285750">
                        <a:buFont typeface="Arial"/>
                        <a:buChar char="•"/>
                      </a:pPr>
                      <a:r>
                        <a:rPr lang="en-GB" sz="1600" dirty="0"/>
                        <a:t>FAQ can be addressed for the benefit of the whole class</a:t>
                      </a:r>
                    </a:p>
                    <a:p>
                      <a:pPr lvl="0">
                        <a:buNone/>
                      </a:pPr>
                      <a:endParaRPr lang="en-GB" sz="1600" dirty="0"/>
                    </a:p>
                  </a:txBody>
                  <a:tcPr/>
                </a:tc>
                <a:tc>
                  <a:txBody>
                    <a:bodyPr/>
                    <a:lstStyle/>
                    <a:p>
                      <a:pPr marL="285750" indent="-285750">
                        <a:buFont typeface="Arial"/>
                        <a:buChar char="•"/>
                      </a:pPr>
                      <a:r>
                        <a:rPr lang="en-GB" sz="1600" dirty="0"/>
                        <a:t>Workload </a:t>
                      </a:r>
                    </a:p>
                    <a:p>
                      <a:pPr marL="285750" indent="-285750">
                        <a:buFont typeface="Arial"/>
                        <a:buChar char="•"/>
                      </a:pPr>
                      <a:r>
                        <a:rPr lang="en-GB" sz="1600" dirty="0"/>
                        <a:t>Relies on various quality of internet connections</a:t>
                      </a:r>
                      <a:endParaRPr lang="en-US" sz="1600" dirty="0"/>
                    </a:p>
                    <a:p>
                      <a:pPr marL="285750" lvl="0" indent="-285750">
                        <a:buFont typeface="Arial"/>
                        <a:buChar char="•"/>
                      </a:pPr>
                      <a:r>
                        <a:rPr lang="en-GB" sz="1600" dirty="0"/>
                        <a:t>Teaching and learning constraints</a:t>
                      </a:r>
                    </a:p>
                    <a:p>
                      <a:pPr marL="285750" lvl="0" indent="-285750">
                        <a:buFont typeface="Arial"/>
                        <a:buChar char="•"/>
                      </a:pPr>
                      <a:r>
                        <a:rPr lang="en-GB" sz="1600" dirty="0"/>
                        <a:t>Scheduling of time</a:t>
                      </a:r>
                    </a:p>
                    <a:p>
                      <a:pPr marL="285750" lvl="0" indent="-285750">
                        <a:buFont typeface="Arial"/>
                        <a:buChar char="•"/>
                      </a:pPr>
                      <a:r>
                        <a:rPr lang="en-GB" sz="1600" dirty="0"/>
                        <a:t>Not always possible to give individual feedback due to time</a:t>
                      </a:r>
                    </a:p>
                    <a:p>
                      <a:pPr marL="285750" lvl="0" indent="-285750">
                        <a:buFont typeface="Arial"/>
                        <a:buChar char="•"/>
                      </a:pPr>
                      <a:endParaRPr lang="en-GB" sz="1600" dirty="0"/>
                    </a:p>
                  </a:txBody>
                  <a:tcPr/>
                </a:tc>
                <a:extLst>
                  <a:ext uri="{0D108BD9-81ED-4DB2-BD59-A6C34878D82A}">
                    <a16:rowId xmlns:a16="http://schemas.microsoft.com/office/drawing/2014/main" val="3750366496"/>
                  </a:ext>
                </a:extLst>
              </a:tr>
              <a:tr h="370840">
                <a:tc>
                  <a:txBody>
                    <a:bodyPr/>
                    <a:lstStyle/>
                    <a:p>
                      <a:r>
                        <a:rPr lang="en-GB" sz="1600"/>
                        <a:t>On demand lessons</a:t>
                      </a:r>
                    </a:p>
                  </a:txBody>
                  <a:tcPr/>
                </a:tc>
                <a:tc>
                  <a:txBody>
                    <a:bodyPr/>
                    <a:lstStyle/>
                    <a:p>
                      <a:pPr marL="285750" indent="-285750">
                        <a:buFont typeface="Arial"/>
                        <a:buChar char="•"/>
                      </a:pPr>
                      <a:r>
                        <a:rPr lang="en-GB" sz="1600"/>
                        <a:t>Many subject organisations have premade lessons</a:t>
                      </a:r>
                    </a:p>
                    <a:p>
                      <a:pPr marL="285750" lvl="0" indent="-285750">
                        <a:buFont typeface="Arial"/>
                        <a:buChar char="•"/>
                      </a:pPr>
                      <a:r>
                        <a:rPr lang="en-GB" sz="1600"/>
                        <a:t>Not constrained by scheduling time slots</a:t>
                      </a:r>
                    </a:p>
                    <a:p>
                      <a:pPr marL="285750" lvl="0" indent="-285750">
                        <a:buFont typeface="Arial"/>
                        <a:buChar char="•"/>
                      </a:pPr>
                      <a:r>
                        <a:rPr lang="en-GB" sz="1600"/>
                        <a:t>Potentially more accessible for SEND students</a:t>
                      </a:r>
                    </a:p>
                    <a:p>
                      <a:pPr marL="285750" lvl="0" indent="-285750">
                        <a:buFont typeface="Arial"/>
                        <a:buChar char="•"/>
                      </a:pPr>
                      <a:r>
                        <a:rPr lang="en-GB" sz="1600"/>
                        <a:t>Students learn at their own rate of learning and enables pause or revisit material</a:t>
                      </a:r>
                    </a:p>
                    <a:p>
                      <a:pPr marL="285750" lvl="0" indent="-285750">
                        <a:buFont typeface="Arial"/>
                        <a:buChar char="•"/>
                      </a:pPr>
                      <a:endParaRPr lang="en-GB" sz="1600"/>
                    </a:p>
                  </a:txBody>
                  <a:tcPr/>
                </a:tc>
                <a:tc>
                  <a:txBody>
                    <a:bodyPr/>
                    <a:lstStyle/>
                    <a:p>
                      <a:pPr marL="285750" indent="-285750">
                        <a:buFont typeface="Arial"/>
                        <a:buChar char="•"/>
                      </a:pPr>
                      <a:r>
                        <a:rPr lang="en-GB" sz="1600" dirty="0"/>
                        <a:t>Some subscriptions are expensive</a:t>
                      </a:r>
                      <a:endParaRPr lang="en-US" dirty="0"/>
                    </a:p>
                    <a:p>
                      <a:pPr marL="285750" lvl="0" indent="-285750">
                        <a:buFont typeface="Arial"/>
                        <a:buChar char="•"/>
                      </a:pPr>
                      <a:r>
                        <a:rPr lang="en-GB" sz="1600" dirty="0"/>
                        <a:t>Outsourced lessons are less personal</a:t>
                      </a:r>
                    </a:p>
                    <a:p>
                      <a:pPr marL="285750" lvl="0" indent="-285750">
                        <a:buFont typeface="Arial"/>
                        <a:buChar char="•"/>
                      </a:pPr>
                      <a:r>
                        <a:rPr lang="en-GB" sz="1600" dirty="0"/>
                        <a:t>Delay in instruction and interaction with teacher for feedback</a:t>
                      </a:r>
                      <a:endParaRPr lang="en-GB" dirty="0"/>
                    </a:p>
                    <a:p>
                      <a:pPr marL="285750" lvl="0" indent="-285750">
                        <a:buFont typeface="Arial"/>
                        <a:buChar char="•"/>
                      </a:pPr>
                      <a:r>
                        <a:rPr lang="en-GB" sz="1600" dirty="0"/>
                        <a:t>Reduces the effects of responsive teaching</a:t>
                      </a:r>
                    </a:p>
                    <a:p>
                      <a:pPr marL="285750" lvl="0" indent="-285750">
                        <a:buFont typeface="Arial"/>
                        <a:buChar char="•"/>
                      </a:pPr>
                      <a:r>
                        <a:rPr lang="en-GB" sz="1600" dirty="0"/>
                        <a:t>Common misconceptions and misunderstanding more unlikely to go without being addressed</a:t>
                      </a:r>
                    </a:p>
                  </a:txBody>
                  <a:tcPr/>
                </a:tc>
                <a:extLst>
                  <a:ext uri="{0D108BD9-81ED-4DB2-BD59-A6C34878D82A}">
                    <a16:rowId xmlns:a16="http://schemas.microsoft.com/office/drawing/2014/main" val="2441232764"/>
                  </a:ext>
                </a:extLst>
              </a:tr>
            </a:tbl>
          </a:graphicData>
        </a:graphic>
      </p:graphicFrame>
    </p:spTree>
    <p:extLst>
      <p:ext uri="{BB962C8B-B14F-4D97-AF65-F5344CB8AC3E}">
        <p14:creationId xmlns:p14="http://schemas.microsoft.com/office/powerpoint/2010/main" val="1733493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373BD-8596-4D41-A85B-E9A6A879D074}"/>
              </a:ext>
            </a:extLst>
          </p:cNvPr>
          <p:cNvSpPr>
            <a:spLocks noGrp="1"/>
          </p:cNvSpPr>
          <p:nvPr>
            <p:ph type="ctrTitle"/>
          </p:nvPr>
        </p:nvSpPr>
        <p:spPr/>
        <p:txBody>
          <a:bodyPr/>
          <a:lstStyle/>
          <a:p>
            <a:r>
              <a:rPr lang="en-GB" dirty="0">
                <a:latin typeface="Arial"/>
                <a:cs typeface="Arial"/>
              </a:rPr>
              <a:t>Learner Motivation</a:t>
            </a:r>
            <a:endParaRPr lang="en-GB" dirty="0"/>
          </a:p>
        </p:txBody>
      </p:sp>
      <p:sp>
        <p:nvSpPr>
          <p:cNvPr id="3" name="Subtitle 2">
            <a:extLst>
              <a:ext uri="{FF2B5EF4-FFF2-40B4-BE49-F238E27FC236}">
                <a16:creationId xmlns:a16="http://schemas.microsoft.com/office/drawing/2014/main" id="{32B557C8-C7B6-496F-B802-76775EBB984C}"/>
              </a:ext>
            </a:extLst>
          </p:cNvPr>
          <p:cNvSpPr>
            <a:spLocks noGrp="1"/>
          </p:cNvSpPr>
          <p:nvPr>
            <p:ph type="subTitle" idx="1"/>
          </p:nvPr>
        </p:nvSpPr>
        <p:spPr>
          <a:xfrm>
            <a:off x="601574" y="1979468"/>
            <a:ext cx="6978828" cy="4339244"/>
          </a:xfrm>
        </p:spPr>
        <p:txBody>
          <a:bodyPr>
            <a:normAutofit/>
          </a:bodyPr>
          <a:lstStyle/>
          <a:p>
            <a:pPr marL="342900" indent="-342900" algn="l">
              <a:lnSpc>
                <a:spcPct val="150000"/>
              </a:lnSpc>
              <a:buFontTx/>
              <a:buChar char="-"/>
            </a:pPr>
            <a:r>
              <a:rPr lang="en-GB" dirty="0"/>
              <a:t>student reactions to remote learning</a:t>
            </a:r>
          </a:p>
          <a:p>
            <a:pPr marL="342900" indent="-342900" algn="l">
              <a:lnSpc>
                <a:spcPct val="150000"/>
              </a:lnSpc>
              <a:buFontTx/>
              <a:buChar char="-"/>
            </a:pPr>
            <a:r>
              <a:rPr lang="en-GB" dirty="0"/>
              <a:t>whole school clarity</a:t>
            </a:r>
          </a:p>
          <a:p>
            <a:pPr marL="342900" indent="-342900" algn="l">
              <a:lnSpc>
                <a:spcPct val="150000"/>
              </a:lnSpc>
              <a:buFontTx/>
              <a:buChar char="-"/>
            </a:pPr>
            <a:r>
              <a:rPr lang="en-GB" dirty="0"/>
              <a:t>recognition of completed work</a:t>
            </a:r>
          </a:p>
          <a:p>
            <a:pPr marL="342900" indent="-342900" algn="l">
              <a:lnSpc>
                <a:spcPct val="150000"/>
              </a:lnSpc>
              <a:buFontTx/>
              <a:buChar char="-"/>
            </a:pPr>
            <a:r>
              <a:rPr lang="en-GB" dirty="0"/>
              <a:t>motivation fades very quickly if a students doesn't succeed</a:t>
            </a:r>
          </a:p>
          <a:p>
            <a:pPr marL="342900" indent="-342900" algn="l">
              <a:lnSpc>
                <a:spcPct val="150000"/>
              </a:lnSpc>
              <a:buFontTx/>
              <a:buChar char="-"/>
            </a:pPr>
            <a:r>
              <a:rPr lang="en-GB" dirty="0"/>
              <a:t>share the learning journey </a:t>
            </a:r>
          </a:p>
        </p:txBody>
      </p:sp>
      <p:pic>
        <p:nvPicPr>
          <p:cNvPr id="4" name="Picture 4" descr="A picture containing text&#10;&#10;Description automatically generated">
            <a:extLst>
              <a:ext uri="{FF2B5EF4-FFF2-40B4-BE49-F238E27FC236}">
                <a16:creationId xmlns:a16="http://schemas.microsoft.com/office/drawing/2014/main" id="{D68409D2-EE9E-4D74-81A9-9BFCB2719E4A}"/>
              </a:ext>
            </a:extLst>
          </p:cNvPr>
          <p:cNvPicPr>
            <a:picLocks noChangeAspect="1"/>
          </p:cNvPicPr>
          <p:nvPr/>
        </p:nvPicPr>
        <p:blipFill>
          <a:blip r:embed="rId2"/>
          <a:stretch>
            <a:fillRect/>
          </a:stretch>
        </p:blipFill>
        <p:spPr>
          <a:xfrm>
            <a:off x="6819124" y="2099277"/>
            <a:ext cx="3537122" cy="2653781"/>
          </a:xfrm>
          <a:prstGeom prst="rect">
            <a:avLst/>
          </a:prstGeom>
        </p:spPr>
      </p:pic>
    </p:spTree>
    <p:extLst>
      <p:ext uri="{BB962C8B-B14F-4D97-AF65-F5344CB8AC3E}">
        <p14:creationId xmlns:p14="http://schemas.microsoft.com/office/powerpoint/2010/main" val="4137425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82D0-4468-7846-B06A-79DF549A1098}"/>
              </a:ext>
            </a:extLst>
          </p:cNvPr>
          <p:cNvSpPr>
            <a:spLocks noGrp="1"/>
          </p:cNvSpPr>
          <p:nvPr>
            <p:ph type="ctrTitle"/>
          </p:nvPr>
        </p:nvSpPr>
        <p:spPr>
          <a:xfrm>
            <a:off x="801885" y="331470"/>
            <a:ext cx="9088040" cy="1463040"/>
          </a:xfrm>
        </p:spPr>
        <p:txBody>
          <a:bodyPr/>
          <a:lstStyle/>
          <a:p>
            <a:r>
              <a:rPr lang="en-US" dirty="0"/>
              <a:t>Aims</a:t>
            </a:r>
          </a:p>
        </p:txBody>
      </p:sp>
      <p:sp>
        <p:nvSpPr>
          <p:cNvPr id="3" name="Subtitle 2">
            <a:extLst>
              <a:ext uri="{FF2B5EF4-FFF2-40B4-BE49-F238E27FC236}">
                <a16:creationId xmlns:a16="http://schemas.microsoft.com/office/drawing/2014/main" id="{D9704148-C6C6-114A-942D-EC07891E64EE}"/>
              </a:ext>
            </a:extLst>
          </p:cNvPr>
          <p:cNvSpPr>
            <a:spLocks noGrp="1"/>
          </p:cNvSpPr>
          <p:nvPr>
            <p:ph type="subTitle" idx="1"/>
          </p:nvPr>
        </p:nvSpPr>
        <p:spPr>
          <a:xfrm>
            <a:off x="918262" y="2167168"/>
            <a:ext cx="9088041" cy="3225338"/>
          </a:xfrm>
        </p:spPr>
        <p:txBody>
          <a:bodyPr>
            <a:normAutofit lnSpcReduction="10000"/>
          </a:bodyPr>
          <a:lstStyle/>
          <a:p>
            <a:pPr marL="457200" indent="-457200" algn="l">
              <a:buFont typeface="+mj-lt"/>
              <a:buAutoNum type="arabicPeriod"/>
            </a:pPr>
            <a:r>
              <a:rPr lang="en-GB" sz="2400" dirty="0"/>
              <a:t>To understand the requirements around remote and blended learning.</a:t>
            </a:r>
          </a:p>
          <a:p>
            <a:pPr marL="457200" indent="-457200" algn="l">
              <a:buFont typeface="+mj-lt"/>
              <a:buAutoNum type="arabicPeriod"/>
            </a:pPr>
            <a:endParaRPr lang="en-GB" sz="2400" dirty="0"/>
          </a:p>
          <a:p>
            <a:pPr marL="457200" indent="-457200" algn="l">
              <a:buFont typeface="+mj-lt"/>
              <a:buAutoNum type="arabicPeriod"/>
            </a:pPr>
            <a:r>
              <a:rPr lang="en-GB" sz="2400" dirty="0"/>
              <a:t>To understand some of the issues around remote and blended learning (practical issues, safeguarding, SEN).</a:t>
            </a:r>
          </a:p>
          <a:p>
            <a:pPr marL="457200" indent="-457200" algn="l">
              <a:buFont typeface="+mj-lt"/>
              <a:buAutoNum type="arabicPeriod"/>
            </a:pPr>
            <a:endParaRPr lang="en-GB" sz="2400" dirty="0"/>
          </a:p>
          <a:p>
            <a:pPr marL="457200" indent="-457200" algn="l">
              <a:buFont typeface="+mj-lt"/>
              <a:buAutoNum type="arabicPeriod"/>
            </a:pPr>
            <a:r>
              <a:rPr lang="en-GB" sz="2400" dirty="0"/>
              <a:t>To consider importance of curriculum and pedagogy in relation to remote learning.</a:t>
            </a:r>
          </a:p>
          <a:p>
            <a:endParaRPr lang="en-US" dirty="0"/>
          </a:p>
        </p:txBody>
      </p:sp>
    </p:spTree>
    <p:extLst>
      <p:ext uri="{BB962C8B-B14F-4D97-AF65-F5344CB8AC3E}">
        <p14:creationId xmlns:p14="http://schemas.microsoft.com/office/powerpoint/2010/main" val="2160346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46BC6-B93D-4CFC-B759-821E43EEC9EA}"/>
              </a:ext>
            </a:extLst>
          </p:cNvPr>
          <p:cNvSpPr>
            <a:spLocks noGrp="1"/>
          </p:cNvSpPr>
          <p:nvPr>
            <p:ph type="ctrTitle"/>
          </p:nvPr>
        </p:nvSpPr>
        <p:spPr/>
        <p:txBody>
          <a:bodyPr/>
          <a:lstStyle/>
          <a:p>
            <a:r>
              <a:rPr lang="en-GB" dirty="0"/>
              <a:t>Considering Your Approach</a:t>
            </a:r>
          </a:p>
        </p:txBody>
      </p:sp>
      <p:sp>
        <p:nvSpPr>
          <p:cNvPr id="3" name="Subtitle 2">
            <a:extLst>
              <a:ext uri="{FF2B5EF4-FFF2-40B4-BE49-F238E27FC236}">
                <a16:creationId xmlns:a16="http://schemas.microsoft.com/office/drawing/2014/main" id="{9FEF1412-ED59-43E6-89E0-E0ADDFF33D64}"/>
              </a:ext>
            </a:extLst>
          </p:cNvPr>
          <p:cNvSpPr>
            <a:spLocks noGrp="1"/>
          </p:cNvSpPr>
          <p:nvPr>
            <p:ph type="subTitle" idx="1"/>
          </p:nvPr>
        </p:nvSpPr>
        <p:spPr/>
        <p:txBody>
          <a:bodyPr/>
          <a:lstStyle/>
          <a:p>
            <a:endParaRPr lang="en-GB"/>
          </a:p>
        </p:txBody>
      </p:sp>
      <p:pic>
        <p:nvPicPr>
          <p:cNvPr id="4" name="Picture 2" descr="On metaphor, memory, and John King - Daniel Willingham--Science ...">
            <a:extLst>
              <a:ext uri="{FF2B5EF4-FFF2-40B4-BE49-F238E27FC236}">
                <a16:creationId xmlns:a16="http://schemas.microsoft.com/office/drawing/2014/main" id="{0C487BBA-EB90-42DC-BDD9-393FB52148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17" t="13329" r="2325" b="11307"/>
          <a:stretch/>
        </p:blipFill>
        <p:spPr bwMode="auto">
          <a:xfrm>
            <a:off x="1284285" y="1863090"/>
            <a:ext cx="8123242" cy="4789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454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96A0-9298-4846-B774-3B46B7956994}"/>
              </a:ext>
            </a:extLst>
          </p:cNvPr>
          <p:cNvSpPr>
            <a:spLocks noGrp="1"/>
          </p:cNvSpPr>
          <p:nvPr>
            <p:ph type="ctrTitle"/>
          </p:nvPr>
        </p:nvSpPr>
        <p:spPr/>
        <p:txBody>
          <a:bodyPr/>
          <a:lstStyle/>
          <a:p>
            <a:r>
              <a:rPr lang="en-GB" dirty="0"/>
              <a:t>Inclusion</a:t>
            </a:r>
          </a:p>
        </p:txBody>
      </p:sp>
      <p:sp>
        <p:nvSpPr>
          <p:cNvPr id="3" name="Subtitle 2">
            <a:extLst>
              <a:ext uri="{FF2B5EF4-FFF2-40B4-BE49-F238E27FC236}">
                <a16:creationId xmlns:a16="http://schemas.microsoft.com/office/drawing/2014/main" id="{589C28A5-AED7-443A-95DB-2B5F5D0E8870}"/>
              </a:ext>
            </a:extLst>
          </p:cNvPr>
          <p:cNvSpPr>
            <a:spLocks noGrp="1"/>
          </p:cNvSpPr>
          <p:nvPr>
            <p:ph type="subTitle" idx="1"/>
          </p:nvPr>
        </p:nvSpPr>
        <p:spPr>
          <a:xfrm>
            <a:off x="592957" y="1662545"/>
            <a:ext cx="9505897" cy="4871257"/>
          </a:xfrm>
        </p:spPr>
        <p:txBody>
          <a:bodyPr>
            <a:normAutofit fontScale="92500" lnSpcReduction="10000"/>
          </a:bodyPr>
          <a:lstStyle/>
          <a:p>
            <a:pPr marL="285750" indent="-285750" algn="l">
              <a:buFont typeface="Arial" panose="020B0604020202020204" pitchFamily="34" charset="0"/>
              <a:buChar char="•"/>
            </a:pPr>
            <a:r>
              <a:rPr lang="en-GB" sz="2400" dirty="0"/>
              <a:t>Pupils in the early stages of their formal education are likely to have particular needs which cannot easily be addressed in the same way as those of other pupils. Likewise, some pupils with SEND will require specific approaches tailored to their circumstances. </a:t>
            </a:r>
            <a:r>
              <a:rPr lang="en-GB" sz="2400" dirty="0">
                <a:hlinkClick r:id="rId2"/>
              </a:rPr>
              <a:t>https://www.gov.uk/government/publications/remote-education-good-practice/remote-education-good-practice</a:t>
            </a:r>
            <a:r>
              <a:rPr lang="en-GB" sz="2400" dirty="0"/>
              <a:t> </a:t>
            </a:r>
          </a:p>
          <a:p>
            <a:pPr marL="285750" indent="-285750" algn="l">
              <a:buFont typeface="Arial" panose="020B0604020202020204" pitchFamily="34" charset="0"/>
              <a:buChar char="•"/>
            </a:pPr>
            <a:endParaRPr lang="en-GB" sz="2400" dirty="0"/>
          </a:p>
          <a:p>
            <a:pPr marL="285750" indent="-285750" algn="l">
              <a:buFont typeface="Arial" panose="020B0604020202020204" pitchFamily="34" charset="0"/>
              <a:buChar char="•"/>
            </a:pPr>
            <a:r>
              <a:rPr lang="en-GB" sz="2400" dirty="0"/>
              <a:t>Schools need to adhere to the 2010 Equality Act with special emphasis on section 5, protected characteristics. </a:t>
            </a:r>
          </a:p>
          <a:p>
            <a:pPr marL="285750" indent="-285750" algn="l">
              <a:buFont typeface="Arial" panose="020B0604020202020204" pitchFamily="34" charset="0"/>
              <a:buChar char="•"/>
            </a:pPr>
            <a:r>
              <a:rPr lang="en-GB" sz="2400" dirty="0"/>
              <a:t>They also need to adhere to the broader elements of the act where reasonable adjustments are required to be made to ensure equality of access. This could be applied to access of technology, access to support, differentiation and equality with the in-school offer. Pupils with EAL, those with SEND, those living in overcrowded accommodation, young carers and those deemed as disadvantaged will need to be considered in the reasonable adjustments. </a:t>
            </a:r>
          </a:p>
          <a:p>
            <a:pPr algn="l"/>
            <a:endParaRPr lang="en-GB" dirty="0"/>
          </a:p>
        </p:txBody>
      </p:sp>
    </p:spTree>
    <p:extLst>
      <p:ext uri="{BB962C8B-B14F-4D97-AF65-F5344CB8AC3E}">
        <p14:creationId xmlns:p14="http://schemas.microsoft.com/office/powerpoint/2010/main" val="4116180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83BC-CB73-4515-8B9D-0C6686248F56}"/>
              </a:ext>
            </a:extLst>
          </p:cNvPr>
          <p:cNvSpPr>
            <a:spLocks noGrp="1"/>
          </p:cNvSpPr>
          <p:nvPr>
            <p:ph type="ctrTitle"/>
          </p:nvPr>
        </p:nvSpPr>
        <p:spPr/>
        <p:txBody>
          <a:bodyPr/>
          <a:lstStyle/>
          <a:p>
            <a:r>
              <a:rPr lang="en-GB" dirty="0"/>
              <a:t>Approaches</a:t>
            </a:r>
          </a:p>
        </p:txBody>
      </p:sp>
      <p:pic>
        <p:nvPicPr>
          <p:cNvPr id="4" name="Picture 3">
            <a:hlinkClick r:id="rId3"/>
            <a:extLst>
              <a:ext uri="{FF2B5EF4-FFF2-40B4-BE49-F238E27FC236}">
                <a16:creationId xmlns:a16="http://schemas.microsoft.com/office/drawing/2014/main" id="{28D8365B-E9A4-455D-8592-D0085473C2D5}"/>
              </a:ext>
            </a:extLst>
          </p:cNvPr>
          <p:cNvPicPr>
            <a:picLocks noChangeAspect="1"/>
          </p:cNvPicPr>
          <p:nvPr/>
        </p:nvPicPr>
        <p:blipFill>
          <a:blip r:embed="rId4"/>
          <a:stretch>
            <a:fillRect/>
          </a:stretch>
        </p:blipFill>
        <p:spPr>
          <a:xfrm>
            <a:off x="1092589" y="2233623"/>
            <a:ext cx="8516924" cy="3253212"/>
          </a:xfrm>
          <a:prstGeom prst="rect">
            <a:avLst/>
          </a:prstGeom>
        </p:spPr>
      </p:pic>
    </p:spTree>
    <p:extLst>
      <p:ext uri="{BB962C8B-B14F-4D97-AF65-F5344CB8AC3E}">
        <p14:creationId xmlns:p14="http://schemas.microsoft.com/office/powerpoint/2010/main" val="1768985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9272E-2515-4F09-85E8-E9AE61C68DF0}"/>
              </a:ext>
            </a:extLst>
          </p:cNvPr>
          <p:cNvSpPr>
            <a:spLocks noGrp="1"/>
          </p:cNvSpPr>
          <p:nvPr>
            <p:ph type="ctrTitle"/>
          </p:nvPr>
        </p:nvSpPr>
        <p:spPr/>
        <p:txBody>
          <a:bodyPr/>
          <a:lstStyle/>
          <a:p>
            <a:r>
              <a:rPr lang="en-GB" dirty="0"/>
              <a:t>Approaches</a:t>
            </a:r>
          </a:p>
        </p:txBody>
      </p:sp>
      <p:pic>
        <p:nvPicPr>
          <p:cNvPr id="4" name="Picture 3">
            <a:extLst>
              <a:ext uri="{FF2B5EF4-FFF2-40B4-BE49-F238E27FC236}">
                <a16:creationId xmlns:a16="http://schemas.microsoft.com/office/drawing/2014/main" id="{22CC0C5E-932C-4DFF-99EC-69405A7FB94E}"/>
              </a:ext>
            </a:extLst>
          </p:cNvPr>
          <p:cNvPicPr>
            <a:picLocks noChangeAspect="1"/>
          </p:cNvPicPr>
          <p:nvPr/>
        </p:nvPicPr>
        <p:blipFill>
          <a:blip r:embed="rId3"/>
          <a:stretch>
            <a:fillRect/>
          </a:stretch>
        </p:blipFill>
        <p:spPr>
          <a:xfrm>
            <a:off x="1393593" y="1426454"/>
            <a:ext cx="8237133" cy="5190948"/>
          </a:xfrm>
          <a:prstGeom prst="rect">
            <a:avLst/>
          </a:prstGeom>
        </p:spPr>
      </p:pic>
    </p:spTree>
    <p:extLst>
      <p:ext uri="{BB962C8B-B14F-4D97-AF65-F5344CB8AC3E}">
        <p14:creationId xmlns:p14="http://schemas.microsoft.com/office/powerpoint/2010/main" val="21487120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3969-0C26-4C5B-9C21-26C3C3A6E4B3}"/>
              </a:ext>
            </a:extLst>
          </p:cNvPr>
          <p:cNvSpPr>
            <a:spLocks noGrp="1"/>
          </p:cNvSpPr>
          <p:nvPr>
            <p:ph type="ctrTitle"/>
          </p:nvPr>
        </p:nvSpPr>
        <p:spPr/>
        <p:txBody>
          <a:bodyPr/>
          <a:lstStyle/>
          <a:p>
            <a:r>
              <a:rPr lang="en-GB" dirty="0"/>
              <a:t>Approaches</a:t>
            </a:r>
          </a:p>
        </p:txBody>
      </p:sp>
      <p:pic>
        <p:nvPicPr>
          <p:cNvPr id="4" name="Picture 3">
            <a:extLst>
              <a:ext uri="{FF2B5EF4-FFF2-40B4-BE49-F238E27FC236}">
                <a16:creationId xmlns:a16="http://schemas.microsoft.com/office/drawing/2014/main" id="{E11944D2-0DC7-49C4-96EB-B58F14546B9D}"/>
              </a:ext>
            </a:extLst>
          </p:cNvPr>
          <p:cNvPicPr>
            <a:picLocks noChangeAspect="1"/>
          </p:cNvPicPr>
          <p:nvPr/>
        </p:nvPicPr>
        <p:blipFill>
          <a:blip r:embed="rId3"/>
          <a:stretch>
            <a:fillRect/>
          </a:stretch>
        </p:blipFill>
        <p:spPr>
          <a:xfrm>
            <a:off x="322923" y="1697077"/>
            <a:ext cx="5125027" cy="5139382"/>
          </a:xfrm>
          <a:prstGeom prst="rect">
            <a:avLst/>
          </a:prstGeom>
        </p:spPr>
      </p:pic>
      <p:sp>
        <p:nvSpPr>
          <p:cNvPr id="6" name="TextBox 5">
            <a:extLst>
              <a:ext uri="{FF2B5EF4-FFF2-40B4-BE49-F238E27FC236}">
                <a16:creationId xmlns:a16="http://schemas.microsoft.com/office/drawing/2014/main" id="{AFFBE115-3451-4344-BF45-A60F0D2D8E6E}"/>
              </a:ext>
            </a:extLst>
          </p:cNvPr>
          <p:cNvSpPr txBox="1"/>
          <p:nvPr/>
        </p:nvSpPr>
        <p:spPr>
          <a:xfrm>
            <a:off x="212896" y="6836459"/>
            <a:ext cx="5345082" cy="646331"/>
          </a:xfrm>
          <a:prstGeom prst="rect">
            <a:avLst/>
          </a:prstGeom>
          <a:noFill/>
        </p:spPr>
        <p:txBody>
          <a:bodyPr wrap="square">
            <a:spAutoFit/>
          </a:bodyPr>
          <a:lstStyle/>
          <a:p>
            <a:r>
              <a:rPr lang="en-GB" dirty="0">
                <a:hlinkClick r:id="rId4"/>
              </a:rPr>
              <a:t>https://www.tes.com/news/coronavirus-blended-learning-booklets</a:t>
            </a:r>
            <a:endParaRPr lang="en-GB" dirty="0"/>
          </a:p>
        </p:txBody>
      </p:sp>
    </p:spTree>
    <p:extLst>
      <p:ext uri="{BB962C8B-B14F-4D97-AF65-F5344CB8AC3E}">
        <p14:creationId xmlns:p14="http://schemas.microsoft.com/office/powerpoint/2010/main" val="490205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0ED7B-DD00-4CEF-A5B9-51D1FE5B2456}"/>
              </a:ext>
            </a:extLst>
          </p:cNvPr>
          <p:cNvSpPr>
            <a:spLocks noGrp="1"/>
          </p:cNvSpPr>
          <p:nvPr>
            <p:ph type="ctrTitle"/>
          </p:nvPr>
        </p:nvSpPr>
        <p:spPr/>
        <p:txBody>
          <a:bodyPr/>
          <a:lstStyle/>
          <a:p>
            <a:r>
              <a:rPr lang="en-GB" dirty="0"/>
              <a:t>Key </a:t>
            </a:r>
            <a:r>
              <a:rPr lang="en-GB" dirty="0" err="1"/>
              <a:t>Pedalogical</a:t>
            </a:r>
            <a:r>
              <a:rPr lang="en-GB" dirty="0"/>
              <a:t> Points</a:t>
            </a:r>
          </a:p>
        </p:txBody>
      </p:sp>
      <p:sp>
        <p:nvSpPr>
          <p:cNvPr id="3" name="Subtitle 2">
            <a:extLst>
              <a:ext uri="{FF2B5EF4-FFF2-40B4-BE49-F238E27FC236}">
                <a16:creationId xmlns:a16="http://schemas.microsoft.com/office/drawing/2014/main" id="{D4593ADA-EC0E-4BE5-80C8-C67A4FCD5E0A}"/>
              </a:ext>
            </a:extLst>
          </p:cNvPr>
          <p:cNvSpPr>
            <a:spLocks noGrp="1"/>
          </p:cNvSpPr>
          <p:nvPr>
            <p:ph type="subTitle" idx="1"/>
          </p:nvPr>
        </p:nvSpPr>
        <p:spPr/>
        <p:txBody>
          <a:bodyPr/>
          <a:lstStyle/>
          <a:p>
            <a:pPr marL="457200" indent="-457200" algn="l">
              <a:buAutoNum type="arabicPeriod"/>
            </a:pPr>
            <a:endParaRPr lang="en-GB" dirty="0"/>
          </a:p>
          <a:p>
            <a:pPr marL="457200" indent="-457200" algn="l">
              <a:buFont typeface="Arial" panose="020B0604020202020204" pitchFamily="34" charset="0"/>
              <a:buChar char="•"/>
            </a:pPr>
            <a:r>
              <a:rPr lang="en-GB" dirty="0"/>
              <a:t>steps and stages (video or otherwise)</a:t>
            </a:r>
          </a:p>
          <a:p>
            <a:pPr marL="342900" indent="-342900" algn="l">
              <a:buFont typeface="Arial" panose="020B0604020202020204" pitchFamily="34" charset="0"/>
              <a:buChar char="•"/>
            </a:pPr>
            <a:endParaRPr lang="en-GB" dirty="0"/>
          </a:p>
          <a:p>
            <a:pPr marL="457200" indent="-457200" algn="l">
              <a:buFont typeface="Arial" panose="020B0604020202020204" pitchFamily="34" charset="0"/>
              <a:buChar char="•"/>
            </a:pPr>
            <a:r>
              <a:rPr lang="en-GB" dirty="0"/>
              <a:t>clarity of explanation, including expectations</a:t>
            </a:r>
          </a:p>
          <a:p>
            <a:pPr marL="457200" indent="-457200" algn="l">
              <a:buFont typeface="Arial" panose="020B0604020202020204" pitchFamily="34" charset="0"/>
              <a:buChar char="•"/>
            </a:pPr>
            <a:endParaRPr lang="en-GB" dirty="0"/>
          </a:p>
          <a:p>
            <a:pPr marL="457200" indent="-457200" algn="l">
              <a:buFont typeface="Arial" panose="020B0604020202020204" pitchFamily="34" charset="0"/>
              <a:buChar char="•"/>
            </a:pPr>
            <a:r>
              <a:rPr lang="en-GB" dirty="0"/>
              <a:t>use of visuals to enhance </a:t>
            </a:r>
          </a:p>
          <a:p>
            <a:pPr marL="457200" indent="-457200" algn="l">
              <a:buFont typeface="Arial" panose="020B0604020202020204" pitchFamily="34" charset="0"/>
              <a:buChar char="•"/>
            </a:pPr>
            <a:endParaRPr lang="en-GB" dirty="0"/>
          </a:p>
          <a:p>
            <a:pPr marL="457200" indent="-457200" algn="l">
              <a:buFont typeface="Arial" panose="020B0604020202020204" pitchFamily="34" charset="0"/>
              <a:buChar char="•"/>
            </a:pPr>
            <a:r>
              <a:rPr lang="en-GB" dirty="0"/>
              <a:t>recap/ review.</a:t>
            </a:r>
          </a:p>
          <a:p>
            <a:pPr algn="l"/>
            <a:endParaRPr lang="en-GB" dirty="0"/>
          </a:p>
        </p:txBody>
      </p:sp>
    </p:spTree>
    <p:extLst>
      <p:ext uri="{BB962C8B-B14F-4D97-AF65-F5344CB8AC3E}">
        <p14:creationId xmlns:p14="http://schemas.microsoft.com/office/powerpoint/2010/main" val="4278735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39A84-0CB0-4C38-8F04-04D0A3F11F19}"/>
              </a:ext>
            </a:extLst>
          </p:cNvPr>
          <p:cNvSpPr>
            <a:spLocks noGrp="1"/>
          </p:cNvSpPr>
          <p:nvPr>
            <p:ph type="ctrTitle"/>
          </p:nvPr>
        </p:nvSpPr>
        <p:spPr/>
        <p:txBody>
          <a:bodyPr/>
          <a:lstStyle/>
          <a:p>
            <a:r>
              <a:rPr lang="en-GB" dirty="0"/>
              <a:t>Next Steps</a:t>
            </a:r>
          </a:p>
        </p:txBody>
      </p:sp>
      <p:sp>
        <p:nvSpPr>
          <p:cNvPr id="3" name="Subtitle 2">
            <a:extLst>
              <a:ext uri="{FF2B5EF4-FFF2-40B4-BE49-F238E27FC236}">
                <a16:creationId xmlns:a16="http://schemas.microsoft.com/office/drawing/2014/main" id="{76BB5426-524F-4896-884B-6D125FEABCA4}"/>
              </a:ext>
            </a:extLst>
          </p:cNvPr>
          <p:cNvSpPr>
            <a:spLocks noGrp="1"/>
          </p:cNvSpPr>
          <p:nvPr>
            <p:ph type="subTitle" idx="1"/>
          </p:nvPr>
        </p:nvSpPr>
        <p:spPr/>
        <p:txBody>
          <a:bodyPr>
            <a:normAutofit lnSpcReduction="10000"/>
          </a:bodyPr>
          <a:lstStyle/>
          <a:p>
            <a:pPr marL="457200" indent="-457200" algn="l">
              <a:buAutoNum type="arabicPeriod"/>
            </a:pPr>
            <a:r>
              <a:rPr lang="en-GB" dirty="0"/>
              <a:t>What are the main points you want to take back to your teams?</a:t>
            </a:r>
          </a:p>
          <a:p>
            <a:pPr marL="457200" indent="-457200" algn="l">
              <a:buAutoNum type="arabicPeriod"/>
            </a:pPr>
            <a:endParaRPr lang="en-GB" dirty="0"/>
          </a:p>
          <a:p>
            <a:pPr marL="457200" indent="-457200" algn="l">
              <a:buAutoNum type="arabicPeriod"/>
            </a:pPr>
            <a:r>
              <a:rPr lang="en-GB" dirty="0"/>
              <a:t>What further information do you need?</a:t>
            </a:r>
          </a:p>
          <a:p>
            <a:pPr marL="457200" indent="-457200" algn="l">
              <a:buAutoNum type="arabicPeriod"/>
            </a:pPr>
            <a:endParaRPr lang="en-GB" dirty="0"/>
          </a:p>
          <a:p>
            <a:pPr marL="457200" indent="-457200" algn="l">
              <a:buAutoNum type="arabicPeriod"/>
            </a:pPr>
            <a:r>
              <a:rPr lang="en-GB" dirty="0"/>
              <a:t>How could you work with other schools here today to share materials or resources?</a:t>
            </a:r>
          </a:p>
          <a:p>
            <a:pPr marL="457200" indent="-457200" algn="l">
              <a:buAutoNum type="arabicPeriod"/>
            </a:pPr>
            <a:endParaRPr lang="en-GB" dirty="0"/>
          </a:p>
          <a:p>
            <a:pPr algn="l"/>
            <a:r>
              <a:rPr lang="en-GB" dirty="0"/>
              <a:t>4. How could The Education People support you further with  </a:t>
            </a:r>
          </a:p>
          <a:p>
            <a:pPr algn="l"/>
            <a:r>
              <a:rPr lang="en-GB" dirty="0"/>
              <a:t>    Remote Learning in your context?</a:t>
            </a:r>
          </a:p>
        </p:txBody>
      </p:sp>
    </p:spTree>
    <p:extLst>
      <p:ext uri="{BB962C8B-B14F-4D97-AF65-F5344CB8AC3E}">
        <p14:creationId xmlns:p14="http://schemas.microsoft.com/office/powerpoint/2010/main" val="1942299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82D0-4468-7846-B06A-79DF549A1098}"/>
              </a:ext>
            </a:extLst>
          </p:cNvPr>
          <p:cNvSpPr>
            <a:spLocks noGrp="1"/>
          </p:cNvSpPr>
          <p:nvPr>
            <p:ph type="ctrTitle"/>
          </p:nvPr>
        </p:nvSpPr>
        <p:spPr>
          <a:xfrm>
            <a:off x="801885" y="331470"/>
            <a:ext cx="9088040" cy="1463040"/>
          </a:xfrm>
        </p:spPr>
        <p:txBody>
          <a:bodyPr/>
          <a:lstStyle/>
          <a:p>
            <a:r>
              <a:rPr lang="en-US" dirty="0"/>
              <a:t>Aims</a:t>
            </a:r>
          </a:p>
        </p:txBody>
      </p:sp>
      <p:sp>
        <p:nvSpPr>
          <p:cNvPr id="3" name="Subtitle 2">
            <a:extLst>
              <a:ext uri="{FF2B5EF4-FFF2-40B4-BE49-F238E27FC236}">
                <a16:creationId xmlns:a16="http://schemas.microsoft.com/office/drawing/2014/main" id="{D9704148-C6C6-114A-942D-EC07891E64EE}"/>
              </a:ext>
            </a:extLst>
          </p:cNvPr>
          <p:cNvSpPr>
            <a:spLocks noGrp="1"/>
          </p:cNvSpPr>
          <p:nvPr>
            <p:ph type="subTitle" idx="1"/>
          </p:nvPr>
        </p:nvSpPr>
        <p:spPr>
          <a:xfrm>
            <a:off x="918262" y="2167168"/>
            <a:ext cx="9088041" cy="3225338"/>
          </a:xfrm>
        </p:spPr>
        <p:txBody>
          <a:bodyPr>
            <a:normAutofit lnSpcReduction="10000"/>
          </a:bodyPr>
          <a:lstStyle/>
          <a:p>
            <a:pPr marL="457200" indent="-457200" algn="l">
              <a:buFont typeface="+mj-lt"/>
              <a:buAutoNum type="arabicPeriod"/>
            </a:pPr>
            <a:r>
              <a:rPr lang="en-GB" sz="2400" dirty="0"/>
              <a:t>To understand the requirements around remote and blended learning.</a:t>
            </a:r>
          </a:p>
          <a:p>
            <a:pPr marL="457200" indent="-457200" algn="l">
              <a:buFont typeface="+mj-lt"/>
              <a:buAutoNum type="arabicPeriod"/>
            </a:pPr>
            <a:endParaRPr lang="en-GB" sz="2400" dirty="0"/>
          </a:p>
          <a:p>
            <a:pPr marL="457200" indent="-457200" algn="l">
              <a:buFont typeface="+mj-lt"/>
              <a:buAutoNum type="arabicPeriod"/>
            </a:pPr>
            <a:r>
              <a:rPr lang="en-GB" sz="2400" dirty="0"/>
              <a:t>To understand some of the issues around remote and blended learning (practical issues, safeguarding, SEN).</a:t>
            </a:r>
          </a:p>
          <a:p>
            <a:pPr marL="457200" indent="-457200" algn="l">
              <a:buFont typeface="+mj-lt"/>
              <a:buAutoNum type="arabicPeriod"/>
            </a:pPr>
            <a:endParaRPr lang="en-GB" sz="2400" dirty="0"/>
          </a:p>
          <a:p>
            <a:pPr marL="457200" indent="-457200" algn="l">
              <a:buFont typeface="+mj-lt"/>
              <a:buAutoNum type="arabicPeriod"/>
            </a:pPr>
            <a:r>
              <a:rPr lang="en-GB" sz="2400" dirty="0"/>
              <a:t>To consider importance of curriculum and pedagogy in relation to remote learning.</a:t>
            </a:r>
          </a:p>
          <a:p>
            <a:endParaRPr lang="en-US" dirty="0"/>
          </a:p>
        </p:txBody>
      </p:sp>
    </p:spTree>
    <p:extLst>
      <p:ext uri="{BB962C8B-B14F-4D97-AF65-F5344CB8AC3E}">
        <p14:creationId xmlns:p14="http://schemas.microsoft.com/office/powerpoint/2010/main" val="1911784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DDB4F-F7D3-46EB-A304-61B8A73291E6}"/>
              </a:ext>
            </a:extLst>
          </p:cNvPr>
          <p:cNvSpPr>
            <a:spLocks noGrp="1"/>
          </p:cNvSpPr>
          <p:nvPr>
            <p:ph type="ctrTitle"/>
          </p:nvPr>
        </p:nvSpPr>
        <p:spPr/>
        <p:txBody>
          <a:bodyPr/>
          <a:lstStyle/>
          <a:p>
            <a:r>
              <a:rPr lang="en-GB" dirty="0"/>
              <a:t>References/ Further Guidance</a:t>
            </a:r>
          </a:p>
        </p:txBody>
      </p:sp>
      <p:sp>
        <p:nvSpPr>
          <p:cNvPr id="3" name="Subtitle 2">
            <a:extLst>
              <a:ext uri="{FF2B5EF4-FFF2-40B4-BE49-F238E27FC236}">
                <a16:creationId xmlns:a16="http://schemas.microsoft.com/office/drawing/2014/main" id="{8BD63492-C771-40B0-9B6C-2B82F4D07799}"/>
              </a:ext>
            </a:extLst>
          </p:cNvPr>
          <p:cNvSpPr>
            <a:spLocks noGrp="1"/>
          </p:cNvSpPr>
          <p:nvPr>
            <p:ph type="subTitle" idx="1"/>
          </p:nvPr>
        </p:nvSpPr>
        <p:spPr/>
        <p:txBody>
          <a:bodyPr>
            <a:normAutofit fontScale="92500" lnSpcReduction="10000"/>
          </a:bodyPr>
          <a:lstStyle/>
          <a:p>
            <a:pPr marL="342900" indent="-342900" algn="l">
              <a:buFont typeface="Arial" panose="020B0604020202020204" pitchFamily="34" charset="0"/>
              <a:buChar char="•"/>
            </a:pPr>
            <a:r>
              <a:rPr lang="en-GB" dirty="0">
                <a:hlinkClick r:id="rId2"/>
              </a:rPr>
              <a:t>https://www.gov.uk/government/publications/actions-for-schools-during-the-coronavirus-outbreak/guidance-for-full-opening-schools#res</a:t>
            </a:r>
          </a:p>
          <a:p>
            <a:pPr marL="342900" indent="-342900" algn="l">
              <a:buFont typeface="Arial" panose="020B0604020202020204" pitchFamily="34" charset="0"/>
              <a:buChar char="•"/>
            </a:pPr>
            <a:r>
              <a:rPr lang="en-GB" dirty="0">
                <a:hlinkClick r:id="rId2"/>
              </a:rPr>
              <a:t>https://www.kelsi.org.uk/__data/assets/pdf_file/0018/110907/September-Secondary-Guidance.pdf</a:t>
            </a:r>
          </a:p>
          <a:p>
            <a:pPr marL="342900" indent="-342900" algn="l">
              <a:buFont typeface="Arial" panose="020B0604020202020204" pitchFamily="34" charset="0"/>
              <a:buChar char="•"/>
            </a:pPr>
            <a:r>
              <a:rPr lang="en-GB" dirty="0">
                <a:hlinkClick r:id="rId2"/>
              </a:rPr>
              <a:t>https://www.gov.uk/government/publications/remote-education-good-practice/remote-education-good-practice</a:t>
            </a:r>
            <a:endParaRPr lang="en-GB" dirty="0"/>
          </a:p>
          <a:p>
            <a:pPr marL="342900" indent="-342900" algn="l">
              <a:buFont typeface="Arial" panose="020B0604020202020204" pitchFamily="34" charset="0"/>
              <a:buChar char="•"/>
            </a:pPr>
            <a:r>
              <a:rPr lang="en-GB" dirty="0">
                <a:hlinkClick r:id="rId3"/>
              </a:rPr>
              <a:t>https://www.tes.com/news/coronavirus-blended-learning-booklets</a:t>
            </a:r>
            <a:endParaRPr lang="en-GB" dirty="0"/>
          </a:p>
          <a:p>
            <a:pPr marL="342900" indent="-342900" algn="l">
              <a:buFont typeface="Arial" panose="020B0604020202020204" pitchFamily="34" charset="0"/>
              <a:buChar char="•"/>
            </a:pPr>
            <a:r>
              <a:rPr lang="en-GB" dirty="0">
                <a:hlinkClick r:id="rId4"/>
              </a:rPr>
              <a:t>https://educationendowmentfoundation.org.uk/covid-19-resources/best-evidence-on-supporting-students-to-learn-remotely/</a:t>
            </a:r>
            <a:r>
              <a:rPr lang="en-GB" dirty="0"/>
              <a:t> </a:t>
            </a:r>
          </a:p>
          <a:p>
            <a:pPr marL="342900" indent="-342900" algn="l">
              <a:buFont typeface="Arial" panose="020B0604020202020204" pitchFamily="34" charset="0"/>
              <a:buChar char="•"/>
            </a:pPr>
            <a:r>
              <a:rPr lang="en-GB" dirty="0">
                <a:hlinkClick r:id="rId5"/>
              </a:rPr>
              <a:t>https://www.gov.uk/guidance/remote-education-during-coronavirus-covid-19</a:t>
            </a:r>
            <a:r>
              <a:rPr lang="en-GB" dirty="0"/>
              <a:t> </a:t>
            </a:r>
          </a:p>
          <a:p>
            <a:pPr algn="l"/>
            <a:endParaRPr lang="en-GB" dirty="0"/>
          </a:p>
        </p:txBody>
      </p:sp>
    </p:spTree>
    <p:extLst>
      <p:ext uri="{BB962C8B-B14F-4D97-AF65-F5344CB8AC3E}">
        <p14:creationId xmlns:p14="http://schemas.microsoft.com/office/powerpoint/2010/main" val="3012370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3A1D9-1FAD-42E8-A63B-837A0E04A8D2}"/>
              </a:ext>
            </a:extLst>
          </p:cNvPr>
          <p:cNvSpPr>
            <a:spLocks noGrp="1"/>
          </p:cNvSpPr>
          <p:nvPr>
            <p:ph type="ctrTitle"/>
          </p:nvPr>
        </p:nvSpPr>
        <p:spPr/>
        <p:txBody>
          <a:bodyPr/>
          <a:lstStyle/>
          <a:p>
            <a:r>
              <a:rPr lang="en-GB" dirty="0"/>
              <a:t>Further Advice</a:t>
            </a:r>
          </a:p>
        </p:txBody>
      </p:sp>
      <p:sp>
        <p:nvSpPr>
          <p:cNvPr id="3" name="Subtitle 2">
            <a:extLst>
              <a:ext uri="{FF2B5EF4-FFF2-40B4-BE49-F238E27FC236}">
                <a16:creationId xmlns:a16="http://schemas.microsoft.com/office/drawing/2014/main" id="{2F713279-4D6F-4965-9F31-E4DDEF692146}"/>
              </a:ext>
            </a:extLst>
          </p:cNvPr>
          <p:cNvSpPr>
            <a:spLocks noGrp="1"/>
          </p:cNvSpPr>
          <p:nvPr>
            <p:ph type="subTitle" idx="1"/>
          </p:nvPr>
        </p:nvSpPr>
        <p:spPr/>
        <p:txBody>
          <a:bodyPr/>
          <a:lstStyle/>
          <a:p>
            <a:pPr algn="ctr"/>
            <a:r>
              <a:rPr lang="en-GB" b="1" dirty="0">
                <a:hlinkClick r:id="rId2"/>
              </a:rPr>
              <a:t>Siobhan.price@theeducationpeople.org</a:t>
            </a:r>
          </a:p>
          <a:p>
            <a:pPr algn="ctr"/>
            <a:r>
              <a:rPr lang="en-GB" b="1" dirty="0">
                <a:hlinkClick r:id="rId2"/>
              </a:rPr>
              <a:t>Kim.gunn@theeducationpeople.org</a:t>
            </a:r>
          </a:p>
          <a:p>
            <a:pPr algn="ctr"/>
            <a:r>
              <a:rPr lang="en-GB" b="1" dirty="0">
                <a:hlinkClick r:id="rId2"/>
              </a:rPr>
              <a:t>Zoe.enser@theeducationpeople.org</a:t>
            </a:r>
            <a:endParaRPr lang="en-GB" b="1" dirty="0"/>
          </a:p>
          <a:p>
            <a:pPr algn="ctr"/>
            <a:r>
              <a:rPr lang="en-GB" b="1" dirty="0">
                <a:hlinkClick r:id="rId3"/>
              </a:rPr>
              <a:t>Andrew.woods@theeducationpeople.org</a:t>
            </a:r>
            <a:endParaRPr lang="en-GB" b="1" dirty="0"/>
          </a:p>
          <a:p>
            <a:pPr algn="ctr"/>
            <a:r>
              <a:rPr lang="en-GB" b="1" dirty="0">
                <a:hlinkClick r:id="rId4"/>
              </a:rPr>
              <a:t>Claire.Lidyard@theeducationpeople.org</a:t>
            </a:r>
            <a:r>
              <a:rPr lang="en-GB" b="1" dirty="0"/>
              <a:t> </a:t>
            </a:r>
          </a:p>
          <a:p>
            <a:endParaRPr lang="en-GB" dirty="0"/>
          </a:p>
        </p:txBody>
      </p:sp>
    </p:spTree>
    <p:extLst>
      <p:ext uri="{BB962C8B-B14F-4D97-AF65-F5344CB8AC3E}">
        <p14:creationId xmlns:p14="http://schemas.microsoft.com/office/powerpoint/2010/main" val="3358804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7D048-BD10-4A94-ADB1-ACDB517486F2}"/>
              </a:ext>
            </a:extLst>
          </p:cNvPr>
          <p:cNvSpPr>
            <a:spLocks noGrp="1"/>
          </p:cNvSpPr>
          <p:nvPr>
            <p:ph type="ctrTitle"/>
          </p:nvPr>
        </p:nvSpPr>
        <p:spPr/>
        <p:txBody>
          <a:bodyPr/>
          <a:lstStyle/>
          <a:p>
            <a:r>
              <a:rPr lang="en-GB" dirty="0"/>
              <a:t>Government Requirements</a:t>
            </a:r>
          </a:p>
        </p:txBody>
      </p:sp>
      <p:sp>
        <p:nvSpPr>
          <p:cNvPr id="3" name="Subtitle 2">
            <a:extLst>
              <a:ext uri="{FF2B5EF4-FFF2-40B4-BE49-F238E27FC236}">
                <a16:creationId xmlns:a16="http://schemas.microsoft.com/office/drawing/2014/main" id="{18A30C16-435C-4067-8736-6F28B5933582}"/>
              </a:ext>
            </a:extLst>
          </p:cNvPr>
          <p:cNvSpPr>
            <a:spLocks noGrp="1"/>
          </p:cNvSpPr>
          <p:nvPr>
            <p:ph type="subTitle" idx="1"/>
          </p:nvPr>
        </p:nvSpPr>
        <p:spPr/>
        <p:txBody>
          <a:bodyPr/>
          <a:lstStyle/>
          <a:p>
            <a:pPr algn="ctr"/>
            <a:r>
              <a:rPr lang="en-GB" i="1" dirty="0"/>
              <a:t>Where a class, group or a small number of pupils need to self-isolate, or local restrictions require pupils to remain at home, we expect schools to have the capacity to offer immediate remote education.</a:t>
            </a:r>
          </a:p>
          <a:p>
            <a:endParaRPr lang="en-GB" dirty="0"/>
          </a:p>
          <a:p>
            <a:r>
              <a:rPr lang="en-GB" dirty="0"/>
              <a:t>(As of 22 October)</a:t>
            </a:r>
          </a:p>
          <a:p>
            <a:endParaRPr lang="en-GB" dirty="0"/>
          </a:p>
          <a:p>
            <a:r>
              <a:rPr lang="en-GB" dirty="0">
                <a:hlinkClick r:id="rId3"/>
              </a:rPr>
              <a:t>https://www.gov.uk/guidance/remote-education-during-coronavirus-covid-19</a:t>
            </a:r>
            <a:r>
              <a:rPr lang="en-GB" dirty="0"/>
              <a:t> </a:t>
            </a:r>
          </a:p>
          <a:p>
            <a:endParaRPr lang="en-GB" dirty="0"/>
          </a:p>
        </p:txBody>
      </p:sp>
    </p:spTree>
    <p:extLst>
      <p:ext uri="{BB962C8B-B14F-4D97-AF65-F5344CB8AC3E}">
        <p14:creationId xmlns:p14="http://schemas.microsoft.com/office/powerpoint/2010/main" val="2956989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5AD8-C3B6-4F92-947C-888B399DCE16}"/>
              </a:ext>
            </a:extLst>
          </p:cNvPr>
          <p:cNvSpPr>
            <a:spLocks noGrp="1"/>
          </p:cNvSpPr>
          <p:nvPr>
            <p:ph type="ctrTitle"/>
          </p:nvPr>
        </p:nvSpPr>
        <p:spPr/>
        <p:txBody>
          <a:bodyPr/>
          <a:lstStyle/>
          <a:p>
            <a:r>
              <a:rPr lang="en-GB" dirty="0"/>
              <a:t>Schools are also expected to. . .</a:t>
            </a:r>
          </a:p>
        </p:txBody>
      </p:sp>
      <p:sp>
        <p:nvSpPr>
          <p:cNvPr id="3" name="Subtitle 2">
            <a:extLst>
              <a:ext uri="{FF2B5EF4-FFF2-40B4-BE49-F238E27FC236}">
                <a16:creationId xmlns:a16="http://schemas.microsoft.com/office/drawing/2014/main" id="{93D38EEF-6C3D-4A34-AA98-D57A58BFD26B}"/>
              </a:ext>
            </a:extLst>
          </p:cNvPr>
          <p:cNvSpPr>
            <a:spLocks noGrp="1"/>
          </p:cNvSpPr>
          <p:nvPr>
            <p:ph type="subTitle" idx="1"/>
          </p:nvPr>
        </p:nvSpPr>
        <p:spPr/>
        <p:txBody>
          <a:bodyPr/>
          <a:lstStyle/>
          <a:p>
            <a:pPr marL="342900" indent="-342900" algn="l">
              <a:buFont typeface="Arial" panose="020B0604020202020204" pitchFamily="34" charset="0"/>
              <a:buChar char="•"/>
            </a:pPr>
            <a:r>
              <a:rPr lang="en-GB" dirty="0"/>
              <a:t>use a curriculum sequence that allows access to high-quality online and offline resources and teaching videos and that is linked to the school’s curriculum expectations</a:t>
            </a:r>
          </a:p>
          <a:p>
            <a:pPr marL="342900" indent="-342900" algn="l">
              <a:buFont typeface="Arial" panose="020B0604020202020204" pitchFamily="34" charset="0"/>
              <a:buChar char="•"/>
            </a:pPr>
            <a:r>
              <a:rPr lang="en-GB" dirty="0"/>
              <a:t>give access to high quality remote education resources</a:t>
            </a:r>
          </a:p>
          <a:p>
            <a:pPr marL="342900" indent="-342900" algn="l">
              <a:buFont typeface="Arial" panose="020B0604020202020204" pitchFamily="34" charset="0"/>
              <a:buChar char="•"/>
            </a:pPr>
            <a:r>
              <a:rPr lang="en-GB" dirty="0"/>
              <a:t>select the online tools that will be consistently used across the school in order to allow interaction, assessment and feedback and make sure staff are trained in their use</a:t>
            </a:r>
          </a:p>
          <a:p>
            <a:pPr marL="342900" indent="-342900" algn="l">
              <a:buFont typeface="Arial" panose="020B0604020202020204" pitchFamily="34" charset="0"/>
              <a:buChar char="•"/>
            </a:pPr>
            <a:r>
              <a:rPr lang="en-GB" dirty="0"/>
              <a:t>provide printed resources, such as textbooks and workbooks, for pupils who do not have suitable online access.</a:t>
            </a:r>
          </a:p>
          <a:p>
            <a:pPr algn="l"/>
            <a:endParaRPr lang="en-GB" dirty="0"/>
          </a:p>
        </p:txBody>
      </p:sp>
    </p:spTree>
    <p:extLst>
      <p:ext uri="{BB962C8B-B14F-4D97-AF65-F5344CB8AC3E}">
        <p14:creationId xmlns:p14="http://schemas.microsoft.com/office/powerpoint/2010/main" val="3951513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EE0FA-FD5C-413E-8CBC-16942B88C8B8}"/>
              </a:ext>
            </a:extLst>
          </p:cNvPr>
          <p:cNvSpPr>
            <a:spLocks noGrp="1"/>
          </p:cNvSpPr>
          <p:nvPr>
            <p:ph type="ctrTitle"/>
          </p:nvPr>
        </p:nvSpPr>
        <p:spPr/>
        <p:txBody>
          <a:bodyPr/>
          <a:lstStyle/>
          <a:p>
            <a:r>
              <a:rPr lang="en-GB" dirty="0"/>
              <a:t>Schools should also…</a:t>
            </a:r>
          </a:p>
        </p:txBody>
      </p:sp>
      <p:sp>
        <p:nvSpPr>
          <p:cNvPr id="3" name="Subtitle 2">
            <a:extLst>
              <a:ext uri="{FF2B5EF4-FFF2-40B4-BE49-F238E27FC236}">
                <a16:creationId xmlns:a16="http://schemas.microsoft.com/office/drawing/2014/main" id="{89F9AF3F-134F-42CC-8204-B1C529833A3B}"/>
              </a:ext>
            </a:extLst>
          </p:cNvPr>
          <p:cNvSpPr>
            <a:spLocks noGrp="1"/>
          </p:cNvSpPr>
          <p:nvPr>
            <p:ph type="subTitle" idx="1"/>
          </p:nvPr>
        </p:nvSpPr>
        <p:spPr/>
        <p:txBody>
          <a:bodyPr>
            <a:normAutofit/>
          </a:bodyPr>
          <a:lstStyle/>
          <a:p>
            <a:endParaRPr lang="en-GB" sz="2400" i="1" dirty="0"/>
          </a:p>
          <a:p>
            <a:r>
              <a:rPr lang="en-GB" sz="3600" i="1" dirty="0"/>
              <a:t>recognise that younger pupils and some pupils with SEND may not be able to access remote education without adult support and so schools should work with families to deliver a broad and ambitious curriculum.</a:t>
            </a:r>
          </a:p>
          <a:p>
            <a:endParaRPr lang="en-GB" dirty="0"/>
          </a:p>
        </p:txBody>
      </p:sp>
    </p:spTree>
    <p:extLst>
      <p:ext uri="{BB962C8B-B14F-4D97-AF65-F5344CB8AC3E}">
        <p14:creationId xmlns:p14="http://schemas.microsoft.com/office/powerpoint/2010/main" val="3291397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82D0-4468-7846-B06A-79DF549A1098}"/>
              </a:ext>
            </a:extLst>
          </p:cNvPr>
          <p:cNvSpPr>
            <a:spLocks noGrp="1"/>
          </p:cNvSpPr>
          <p:nvPr>
            <p:ph type="ctrTitle"/>
          </p:nvPr>
        </p:nvSpPr>
        <p:spPr>
          <a:xfrm>
            <a:off x="801885" y="331470"/>
            <a:ext cx="9088040" cy="1463040"/>
          </a:xfrm>
        </p:spPr>
        <p:txBody>
          <a:bodyPr/>
          <a:lstStyle/>
          <a:p>
            <a:r>
              <a:rPr lang="en-US" dirty="0"/>
              <a:t>Aims</a:t>
            </a:r>
          </a:p>
        </p:txBody>
      </p:sp>
      <p:sp>
        <p:nvSpPr>
          <p:cNvPr id="3" name="Subtitle 2">
            <a:extLst>
              <a:ext uri="{FF2B5EF4-FFF2-40B4-BE49-F238E27FC236}">
                <a16:creationId xmlns:a16="http://schemas.microsoft.com/office/drawing/2014/main" id="{D9704148-C6C6-114A-942D-EC07891E64EE}"/>
              </a:ext>
            </a:extLst>
          </p:cNvPr>
          <p:cNvSpPr>
            <a:spLocks noGrp="1"/>
          </p:cNvSpPr>
          <p:nvPr>
            <p:ph type="subTitle" idx="1"/>
          </p:nvPr>
        </p:nvSpPr>
        <p:spPr>
          <a:xfrm>
            <a:off x="918262" y="2167168"/>
            <a:ext cx="9088041" cy="3225338"/>
          </a:xfrm>
        </p:spPr>
        <p:txBody>
          <a:bodyPr>
            <a:normAutofit lnSpcReduction="10000"/>
          </a:bodyPr>
          <a:lstStyle/>
          <a:p>
            <a:pPr marL="457200" indent="-457200" algn="l">
              <a:buFont typeface="+mj-lt"/>
              <a:buAutoNum type="arabicPeriod"/>
            </a:pPr>
            <a:r>
              <a:rPr lang="en-GB" sz="2400" dirty="0"/>
              <a:t>To understand the requirements around remote and blended learning.</a:t>
            </a:r>
          </a:p>
          <a:p>
            <a:pPr marL="457200" indent="-457200" algn="l">
              <a:buFont typeface="+mj-lt"/>
              <a:buAutoNum type="arabicPeriod"/>
            </a:pPr>
            <a:endParaRPr lang="en-GB" sz="2400" dirty="0"/>
          </a:p>
          <a:p>
            <a:pPr marL="457200" indent="-457200" algn="l">
              <a:buFont typeface="+mj-lt"/>
              <a:buAutoNum type="arabicPeriod"/>
            </a:pPr>
            <a:r>
              <a:rPr lang="en-GB" sz="2400" dirty="0"/>
              <a:t>To understand some of the issues around remote and </a:t>
            </a:r>
            <a:r>
              <a:rPr lang="en-GB" sz="2400" b="1" dirty="0"/>
              <a:t>blended learning (practical issues, safeguarding, SEN).</a:t>
            </a:r>
          </a:p>
          <a:p>
            <a:pPr marL="457200" indent="-457200" algn="l">
              <a:buFont typeface="+mj-lt"/>
              <a:buAutoNum type="arabicPeriod"/>
            </a:pPr>
            <a:endParaRPr lang="en-GB" sz="2400" dirty="0"/>
          </a:p>
          <a:p>
            <a:pPr marL="457200" indent="-457200" algn="l">
              <a:buFont typeface="+mj-lt"/>
              <a:buAutoNum type="arabicPeriod"/>
            </a:pPr>
            <a:r>
              <a:rPr lang="en-GB" sz="2400" dirty="0"/>
              <a:t>To consider importance of curriculum and pedagogy in relation to remote learning.</a:t>
            </a:r>
          </a:p>
          <a:p>
            <a:endParaRPr lang="en-US" dirty="0"/>
          </a:p>
        </p:txBody>
      </p:sp>
    </p:spTree>
    <p:extLst>
      <p:ext uri="{BB962C8B-B14F-4D97-AF65-F5344CB8AC3E}">
        <p14:creationId xmlns:p14="http://schemas.microsoft.com/office/powerpoint/2010/main" val="4243330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3BE3-C61B-4534-9C3D-D732CD0315FA}"/>
              </a:ext>
            </a:extLst>
          </p:cNvPr>
          <p:cNvSpPr>
            <a:spLocks noGrp="1"/>
          </p:cNvSpPr>
          <p:nvPr>
            <p:ph type="ctrTitle"/>
          </p:nvPr>
        </p:nvSpPr>
        <p:spPr/>
        <p:txBody>
          <a:bodyPr/>
          <a:lstStyle/>
          <a:p>
            <a:r>
              <a:rPr lang="en-GB" dirty="0">
                <a:latin typeface="Arial"/>
                <a:cs typeface="Arial"/>
              </a:rPr>
              <a:t>SEN-Safeguarding</a:t>
            </a:r>
            <a:endParaRPr lang="en-GB" dirty="0"/>
          </a:p>
        </p:txBody>
      </p:sp>
      <p:graphicFrame>
        <p:nvGraphicFramePr>
          <p:cNvPr id="4" name="Table 4">
            <a:extLst>
              <a:ext uri="{FF2B5EF4-FFF2-40B4-BE49-F238E27FC236}">
                <a16:creationId xmlns:a16="http://schemas.microsoft.com/office/drawing/2014/main" id="{6FD76C86-CC7D-4807-8DBB-A097D38E30B7}"/>
              </a:ext>
            </a:extLst>
          </p:cNvPr>
          <p:cNvGraphicFramePr>
            <a:graphicFrameLocks noGrp="1"/>
          </p:cNvGraphicFramePr>
          <p:nvPr>
            <p:extLst>
              <p:ext uri="{D42A27DB-BD31-4B8C-83A1-F6EECF244321}">
                <p14:modId xmlns:p14="http://schemas.microsoft.com/office/powerpoint/2010/main" val="3342689511"/>
              </p:ext>
            </p:extLst>
          </p:nvPr>
        </p:nvGraphicFramePr>
        <p:xfrm>
          <a:off x="801886" y="1567191"/>
          <a:ext cx="9032214" cy="5592434"/>
        </p:xfrm>
        <a:graphic>
          <a:graphicData uri="http://schemas.openxmlformats.org/drawingml/2006/table">
            <a:tbl>
              <a:tblPr firstRow="1" bandRow="1">
                <a:tableStyleId>{5C22544A-7EE6-4342-B048-85BDC9FD1C3A}</a:tableStyleId>
              </a:tblPr>
              <a:tblGrid>
                <a:gridCol w="3010738">
                  <a:extLst>
                    <a:ext uri="{9D8B030D-6E8A-4147-A177-3AD203B41FA5}">
                      <a16:colId xmlns:a16="http://schemas.microsoft.com/office/drawing/2014/main" val="3270262902"/>
                    </a:ext>
                  </a:extLst>
                </a:gridCol>
                <a:gridCol w="3010738">
                  <a:extLst>
                    <a:ext uri="{9D8B030D-6E8A-4147-A177-3AD203B41FA5}">
                      <a16:colId xmlns:a16="http://schemas.microsoft.com/office/drawing/2014/main" val="2819774634"/>
                    </a:ext>
                  </a:extLst>
                </a:gridCol>
                <a:gridCol w="3010738">
                  <a:extLst>
                    <a:ext uri="{9D8B030D-6E8A-4147-A177-3AD203B41FA5}">
                      <a16:colId xmlns:a16="http://schemas.microsoft.com/office/drawing/2014/main" val="4119189672"/>
                    </a:ext>
                  </a:extLst>
                </a:gridCol>
              </a:tblGrid>
              <a:tr h="527219">
                <a:tc>
                  <a:txBody>
                    <a:bodyPr/>
                    <a:lstStyle/>
                    <a:p>
                      <a:pPr lvl="0" algn="l">
                        <a:lnSpc>
                          <a:spcPct val="100000"/>
                        </a:lnSpc>
                        <a:spcBef>
                          <a:spcPts val="0"/>
                        </a:spcBef>
                        <a:spcAft>
                          <a:spcPts val="0"/>
                        </a:spcAft>
                        <a:buNone/>
                      </a:pPr>
                      <a:r>
                        <a:rPr lang="en-GB" sz="1600" b="1" i="0" u="sng" strike="noStrike" noProof="0">
                          <a:latin typeface="Quicksand"/>
                        </a:rPr>
                        <a:t>Consider</a:t>
                      </a:r>
                      <a:endParaRPr lang="en-GB" sz="1600" b="1" i="0" u="none" strike="noStrike" noProof="0">
                        <a:latin typeface="Quicksand"/>
                      </a:endParaRPr>
                    </a:p>
                    <a:p>
                      <a:pPr lvl="0">
                        <a:buNone/>
                      </a:pPr>
                      <a:endParaRPr lang="en-GB" sz="1600" b="1">
                        <a:latin typeface="Quicksand"/>
                      </a:endParaRPr>
                    </a:p>
                  </a:txBody>
                  <a:tcPr/>
                </a:tc>
                <a:tc>
                  <a:txBody>
                    <a:bodyPr/>
                    <a:lstStyle/>
                    <a:p>
                      <a:pPr lvl="0">
                        <a:buNone/>
                      </a:pPr>
                      <a:r>
                        <a:rPr lang="en-GB" sz="1600" b="1" i="0" u="none" strike="noStrike" noProof="0">
                          <a:latin typeface="Quicksand"/>
                        </a:rPr>
                        <a:t>For example</a:t>
                      </a:r>
                      <a:endParaRPr lang="en-US" sz="1600" b="1">
                        <a:latin typeface="Quicksand"/>
                      </a:endParaRPr>
                    </a:p>
                  </a:txBody>
                  <a:tcPr/>
                </a:tc>
                <a:tc>
                  <a:txBody>
                    <a:bodyPr/>
                    <a:lstStyle/>
                    <a:p>
                      <a:r>
                        <a:rPr lang="en-GB" sz="1600" b="1">
                          <a:latin typeface="Quicksand"/>
                        </a:rPr>
                        <a:t>Actions to support</a:t>
                      </a:r>
                    </a:p>
                  </a:txBody>
                  <a:tcPr/>
                </a:tc>
                <a:extLst>
                  <a:ext uri="{0D108BD9-81ED-4DB2-BD59-A6C34878D82A}">
                    <a16:rowId xmlns:a16="http://schemas.microsoft.com/office/drawing/2014/main" val="1964358102"/>
                  </a:ext>
                </a:extLst>
              </a:tr>
              <a:tr h="2303122">
                <a:tc>
                  <a:txBody>
                    <a:bodyPr/>
                    <a:lstStyle/>
                    <a:p>
                      <a:pPr lvl="0" algn="l">
                        <a:lnSpc>
                          <a:spcPct val="100000"/>
                        </a:lnSpc>
                        <a:spcBef>
                          <a:spcPts val="0"/>
                        </a:spcBef>
                        <a:spcAft>
                          <a:spcPts val="0"/>
                        </a:spcAft>
                        <a:buNone/>
                      </a:pPr>
                      <a:r>
                        <a:rPr lang="en-GB" sz="1600" b="1" i="0" u="sng" strike="noStrike" noProof="0">
                          <a:latin typeface="Quicksand"/>
                        </a:rPr>
                        <a:t>Vulnerability from need</a:t>
                      </a:r>
                      <a:endParaRPr lang="en-US" u="sng"/>
                    </a:p>
                    <a:p>
                      <a:pPr lvl="0" algn="l">
                        <a:lnSpc>
                          <a:spcPct val="100000"/>
                        </a:lnSpc>
                        <a:spcBef>
                          <a:spcPts val="0"/>
                        </a:spcBef>
                        <a:spcAft>
                          <a:spcPts val="0"/>
                        </a:spcAft>
                        <a:buNone/>
                      </a:pPr>
                      <a:r>
                        <a:rPr lang="en-GB" sz="1600" b="1" i="0" u="none" strike="noStrike" noProof="0">
                          <a:latin typeface="Quicksand"/>
                        </a:rPr>
                        <a:t>The impact that the young person's needs have on vulnerability.</a:t>
                      </a:r>
                    </a:p>
                    <a:p>
                      <a:pPr lvl="0" algn="l">
                        <a:lnSpc>
                          <a:spcPct val="100000"/>
                        </a:lnSpc>
                        <a:spcBef>
                          <a:spcPts val="0"/>
                        </a:spcBef>
                        <a:spcAft>
                          <a:spcPts val="0"/>
                        </a:spcAft>
                        <a:buNone/>
                      </a:pPr>
                      <a:endParaRPr lang="en-GB" sz="1600" b="1" i="0" u="none" strike="noStrike" noProof="0">
                        <a:latin typeface="Quicksand"/>
                      </a:endParaRPr>
                    </a:p>
                    <a:p>
                      <a:pPr lvl="0" algn="l">
                        <a:lnSpc>
                          <a:spcPct val="100000"/>
                        </a:lnSpc>
                        <a:spcBef>
                          <a:spcPts val="0"/>
                        </a:spcBef>
                        <a:spcAft>
                          <a:spcPts val="0"/>
                        </a:spcAft>
                        <a:buNone/>
                      </a:pPr>
                      <a:r>
                        <a:rPr lang="en-GB" sz="1600" b="1" i="0" u="none" strike="noStrike" noProof="0">
                          <a:latin typeface="Quicksand"/>
                        </a:rPr>
                        <a:t>Can the needs be met at home?</a:t>
                      </a:r>
                    </a:p>
                    <a:p>
                      <a:pPr lvl="0" algn="l">
                        <a:lnSpc>
                          <a:spcPct val="100000"/>
                        </a:lnSpc>
                        <a:spcBef>
                          <a:spcPts val="0"/>
                        </a:spcBef>
                        <a:spcAft>
                          <a:spcPts val="0"/>
                        </a:spcAft>
                        <a:buNone/>
                      </a:pPr>
                      <a:r>
                        <a:rPr lang="en-GB" sz="1600" b="1" i="0" u="none" strike="noStrike" noProof="0">
                          <a:latin typeface="Quicksand"/>
                        </a:rPr>
                        <a:t>What support is needed to facilitate learning at home?</a:t>
                      </a:r>
                    </a:p>
                  </a:txBody>
                  <a:tcPr/>
                </a:tc>
                <a:tc>
                  <a:txBody>
                    <a:bodyPr/>
                    <a:lstStyle/>
                    <a:p>
                      <a:pPr lvl="0" algn="l">
                        <a:lnSpc>
                          <a:spcPct val="100000"/>
                        </a:lnSpc>
                        <a:spcBef>
                          <a:spcPts val="0"/>
                        </a:spcBef>
                        <a:spcAft>
                          <a:spcPts val="0"/>
                        </a:spcAft>
                        <a:buNone/>
                      </a:pPr>
                      <a:r>
                        <a:rPr lang="en-GB" sz="1600" b="1" i="0" u="none" strike="noStrike" noProof="0">
                          <a:latin typeface="Quicksand"/>
                        </a:rPr>
                        <a:t>A young person with ADHD at home can be challenging for care givers.</a:t>
                      </a:r>
                    </a:p>
                    <a:p>
                      <a:pPr lvl="0" algn="l">
                        <a:lnSpc>
                          <a:spcPct val="100000"/>
                        </a:lnSpc>
                        <a:spcBef>
                          <a:spcPts val="0"/>
                        </a:spcBef>
                        <a:spcAft>
                          <a:spcPts val="0"/>
                        </a:spcAft>
                        <a:buNone/>
                      </a:pPr>
                      <a:endParaRPr lang="en-GB" sz="1600" b="1" i="0" u="none" strike="noStrike" noProof="0">
                        <a:latin typeface="Quicksand"/>
                      </a:endParaRPr>
                    </a:p>
                    <a:p>
                      <a:pPr lvl="0" algn="l">
                        <a:lnSpc>
                          <a:spcPct val="100000"/>
                        </a:lnSpc>
                        <a:spcBef>
                          <a:spcPts val="0"/>
                        </a:spcBef>
                        <a:spcAft>
                          <a:spcPts val="0"/>
                        </a:spcAft>
                        <a:buNone/>
                      </a:pPr>
                      <a:r>
                        <a:rPr lang="en-GB" sz="1600" b="1" i="0" u="none" strike="noStrike" noProof="0">
                          <a:latin typeface="Quicksand"/>
                        </a:rPr>
                        <a:t>Additional environmental factors can ascorbate characteristics of the need.</a:t>
                      </a:r>
                    </a:p>
                    <a:p>
                      <a:pPr lvl="0">
                        <a:buNone/>
                      </a:pPr>
                      <a:endParaRPr lang="en-GB" sz="1600" b="1">
                        <a:latin typeface="Quicksand"/>
                      </a:endParaRPr>
                    </a:p>
                  </a:txBody>
                  <a:tcPr/>
                </a:tc>
                <a:tc rowSpan="2">
                  <a:txBody>
                    <a:bodyPr/>
                    <a:lstStyle/>
                    <a:p>
                      <a:r>
                        <a:rPr lang="en-GB" sz="1600" b="1">
                          <a:latin typeface="Quicksand"/>
                        </a:rPr>
                        <a:t>Risk assessments- assess the risk of learning in all environments</a:t>
                      </a:r>
                    </a:p>
                    <a:p>
                      <a:pPr lvl="0">
                        <a:buNone/>
                      </a:pPr>
                      <a:endParaRPr lang="en-GB" sz="1600" b="1">
                        <a:latin typeface="Quicksand"/>
                      </a:endParaRPr>
                    </a:p>
                    <a:p>
                      <a:pPr lvl="0">
                        <a:buNone/>
                      </a:pPr>
                      <a:r>
                        <a:rPr lang="en-GB" sz="1600" b="1">
                          <a:latin typeface="Quicksand"/>
                        </a:rPr>
                        <a:t>Ensure that work is differentiated and accessible. </a:t>
                      </a:r>
                    </a:p>
                    <a:p>
                      <a:pPr lvl="0">
                        <a:buNone/>
                      </a:pPr>
                      <a:endParaRPr lang="en-GB" sz="1600" b="1">
                        <a:latin typeface="Quicksand"/>
                      </a:endParaRPr>
                    </a:p>
                    <a:p>
                      <a:pPr lvl="0">
                        <a:buNone/>
                      </a:pPr>
                      <a:r>
                        <a:rPr lang="en-GB" sz="1600" b="1">
                          <a:latin typeface="Quicksand"/>
                        </a:rPr>
                        <a:t>Ensure that instructions are clear for parents as well as young person.</a:t>
                      </a:r>
                    </a:p>
                    <a:p>
                      <a:pPr lvl="0">
                        <a:buNone/>
                      </a:pPr>
                      <a:endParaRPr lang="en-GB" sz="1600" b="1">
                        <a:latin typeface="Quicksand"/>
                      </a:endParaRPr>
                    </a:p>
                    <a:p>
                      <a:pPr lvl="0">
                        <a:buNone/>
                      </a:pPr>
                      <a:r>
                        <a:rPr lang="en-GB" sz="1600" b="1">
                          <a:latin typeface="Quicksand"/>
                        </a:rPr>
                        <a:t>Maintain </a:t>
                      </a:r>
                      <a:r>
                        <a:rPr lang="en-GB" sz="1600" b="1" u="sng">
                          <a:latin typeface="Quicksand"/>
                        </a:rPr>
                        <a:t>regular contact</a:t>
                      </a:r>
                      <a:r>
                        <a:rPr lang="en-GB" sz="1600" b="1">
                          <a:latin typeface="Quicksand"/>
                        </a:rPr>
                        <a:t> to support and continually assess risk as well as to provide support.</a:t>
                      </a:r>
                      <a:endParaRPr lang="en-GB" b="1"/>
                    </a:p>
                  </a:txBody>
                  <a:tcPr/>
                </a:tc>
                <a:extLst>
                  <a:ext uri="{0D108BD9-81ED-4DB2-BD59-A6C34878D82A}">
                    <a16:rowId xmlns:a16="http://schemas.microsoft.com/office/drawing/2014/main" val="3163364163"/>
                  </a:ext>
                </a:extLst>
              </a:tr>
              <a:tr h="2483474">
                <a:tc>
                  <a:txBody>
                    <a:bodyPr/>
                    <a:lstStyle/>
                    <a:p>
                      <a:pPr marL="0" marR="0" lvl="0" indent="0" algn="l">
                        <a:lnSpc>
                          <a:spcPct val="90000"/>
                        </a:lnSpc>
                        <a:spcBef>
                          <a:spcPts val="1000"/>
                        </a:spcBef>
                        <a:spcAft>
                          <a:spcPts val="0"/>
                        </a:spcAft>
                        <a:buNone/>
                      </a:pPr>
                      <a:r>
                        <a:rPr lang="en-GB" sz="1600" b="1" i="0" u="sng" strike="noStrike" noProof="0">
                          <a:latin typeface="Quicksand"/>
                        </a:rPr>
                        <a:t>Vulnerability from workload</a:t>
                      </a:r>
                      <a:endParaRPr lang="en-US"/>
                    </a:p>
                    <a:p>
                      <a:pPr marL="0" marR="0" lvl="0" indent="0" algn="l">
                        <a:lnSpc>
                          <a:spcPct val="90000"/>
                        </a:lnSpc>
                        <a:spcBef>
                          <a:spcPts val="1000"/>
                        </a:spcBef>
                        <a:spcAft>
                          <a:spcPts val="0"/>
                        </a:spcAft>
                        <a:buNone/>
                      </a:pPr>
                      <a:r>
                        <a:rPr lang="en-GB" sz="1600" b="1" i="0" u="none" strike="noStrike" noProof="0">
                          <a:latin typeface="Quicksand"/>
                        </a:rPr>
                        <a:t>What is impact of the expected learning on the young person and home environment?</a:t>
                      </a:r>
                    </a:p>
                    <a:p>
                      <a:pPr lvl="0">
                        <a:buNone/>
                      </a:pPr>
                      <a:endParaRPr lang="en-GB" sz="1600" b="1">
                        <a:latin typeface="Quicksand"/>
                      </a:endParaRPr>
                    </a:p>
                    <a:p>
                      <a:pPr lvl="0">
                        <a:buNone/>
                      </a:pPr>
                      <a:endParaRPr lang="en-GB" sz="1600" b="1">
                        <a:latin typeface="Quicksand"/>
                      </a:endParaRPr>
                    </a:p>
                  </a:txBody>
                  <a:tcPr/>
                </a:tc>
                <a:tc>
                  <a:txBody>
                    <a:bodyPr/>
                    <a:lstStyle/>
                    <a:p>
                      <a:pPr marL="0" marR="0" lvl="0" indent="0" algn="l">
                        <a:lnSpc>
                          <a:spcPct val="90000"/>
                        </a:lnSpc>
                        <a:spcBef>
                          <a:spcPts val="1000"/>
                        </a:spcBef>
                        <a:spcAft>
                          <a:spcPts val="0"/>
                        </a:spcAft>
                        <a:buNone/>
                      </a:pPr>
                      <a:r>
                        <a:rPr lang="en-GB" sz="1600" b="1" i="0" u="none" strike="noStrike" noProof="0" dirty="0">
                          <a:latin typeface="Quicksand"/>
                        </a:rPr>
                        <a:t>There may not be the capacity or the specialism to provide a high level of support at home.</a:t>
                      </a:r>
                      <a:endParaRPr lang="en-US" dirty="0"/>
                    </a:p>
                    <a:p>
                      <a:pPr marL="0" marR="0" lvl="0" indent="0" algn="l">
                        <a:lnSpc>
                          <a:spcPct val="90000"/>
                        </a:lnSpc>
                        <a:spcBef>
                          <a:spcPts val="1000"/>
                        </a:spcBef>
                        <a:spcAft>
                          <a:spcPts val="0"/>
                        </a:spcAft>
                        <a:buNone/>
                      </a:pPr>
                      <a:r>
                        <a:rPr lang="en-GB" sz="1600" b="1" i="0" u="none" strike="noStrike" noProof="0" dirty="0">
                          <a:latin typeface="Quicksand"/>
                        </a:rPr>
                        <a:t>Does the expected workload create challenges and does this increase a young persons vulnerability?</a:t>
                      </a:r>
                    </a:p>
                  </a:txBody>
                  <a:tcPr/>
                </a:tc>
                <a:tc vMerge="1">
                  <a:txBody>
                    <a:bodyPr/>
                    <a:lstStyle/>
                    <a:p>
                      <a:endParaRPr lang="en-US"/>
                    </a:p>
                  </a:txBody>
                  <a:tcPr/>
                </a:tc>
                <a:extLst>
                  <a:ext uri="{0D108BD9-81ED-4DB2-BD59-A6C34878D82A}">
                    <a16:rowId xmlns:a16="http://schemas.microsoft.com/office/drawing/2014/main" val="1722680302"/>
                  </a:ext>
                </a:extLst>
              </a:tr>
            </a:tbl>
          </a:graphicData>
        </a:graphic>
      </p:graphicFrame>
    </p:spTree>
    <p:extLst>
      <p:ext uri="{BB962C8B-B14F-4D97-AF65-F5344CB8AC3E}">
        <p14:creationId xmlns:p14="http://schemas.microsoft.com/office/powerpoint/2010/main" val="747966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75706-B49E-4ECA-B303-792D1B994261}"/>
              </a:ext>
            </a:extLst>
          </p:cNvPr>
          <p:cNvSpPr>
            <a:spLocks noGrp="1"/>
          </p:cNvSpPr>
          <p:nvPr>
            <p:ph type="ctrTitle"/>
          </p:nvPr>
        </p:nvSpPr>
        <p:spPr/>
        <p:txBody>
          <a:bodyPr/>
          <a:lstStyle/>
          <a:p>
            <a:r>
              <a:rPr lang="en-GB" dirty="0">
                <a:latin typeface="Arial"/>
                <a:cs typeface="Arial"/>
              </a:rPr>
              <a:t>SEN- Accessibility</a:t>
            </a:r>
            <a:endParaRPr lang="en-GB" dirty="0"/>
          </a:p>
        </p:txBody>
      </p:sp>
      <p:graphicFrame>
        <p:nvGraphicFramePr>
          <p:cNvPr id="4" name="Table 3">
            <a:extLst>
              <a:ext uri="{FF2B5EF4-FFF2-40B4-BE49-F238E27FC236}">
                <a16:creationId xmlns:a16="http://schemas.microsoft.com/office/drawing/2014/main" id="{85D17B72-3D5D-4064-9B2D-43D00C19227B}"/>
              </a:ext>
            </a:extLst>
          </p:cNvPr>
          <p:cNvGraphicFramePr>
            <a:graphicFrameLocks noGrp="1"/>
          </p:cNvGraphicFramePr>
          <p:nvPr>
            <p:extLst>
              <p:ext uri="{D42A27DB-BD31-4B8C-83A1-F6EECF244321}">
                <p14:modId xmlns:p14="http://schemas.microsoft.com/office/powerpoint/2010/main" val="3979591341"/>
              </p:ext>
            </p:extLst>
          </p:nvPr>
        </p:nvGraphicFramePr>
        <p:xfrm>
          <a:off x="850553" y="1533520"/>
          <a:ext cx="9039374" cy="5626105"/>
        </p:xfrm>
        <a:graphic>
          <a:graphicData uri="http://schemas.openxmlformats.org/drawingml/2006/table">
            <a:tbl>
              <a:tblPr firstRow="1" bandRow="1">
                <a:tableStyleId>{5C22544A-7EE6-4342-B048-85BDC9FD1C3A}</a:tableStyleId>
              </a:tblPr>
              <a:tblGrid>
                <a:gridCol w="2664475">
                  <a:extLst>
                    <a:ext uri="{9D8B030D-6E8A-4147-A177-3AD203B41FA5}">
                      <a16:colId xmlns:a16="http://schemas.microsoft.com/office/drawing/2014/main" val="3270262902"/>
                    </a:ext>
                  </a:extLst>
                </a:gridCol>
                <a:gridCol w="2740172">
                  <a:extLst>
                    <a:ext uri="{9D8B030D-6E8A-4147-A177-3AD203B41FA5}">
                      <a16:colId xmlns:a16="http://schemas.microsoft.com/office/drawing/2014/main" val="2819774634"/>
                    </a:ext>
                  </a:extLst>
                </a:gridCol>
                <a:gridCol w="3634727">
                  <a:extLst>
                    <a:ext uri="{9D8B030D-6E8A-4147-A177-3AD203B41FA5}">
                      <a16:colId xmlns:a16="http://schemas.microsoft.com/office/drawing/2014/main" val="4119189672"/>
                    </a:ext>
                  </a:extLst>
                </a:gridCol>
              </a:tblGrid>
              <a:tr h="533902">
                <a:tc>
                  <a:txBody>
                    <a:bodyPr/>
                    <a:lstStyle/>
                    <a:p>
                      <a:pPr lvl="0" algn="l">
                        <a:lnSpc>
                          <a:spcPct val="100000"/>
                        </a:lnSpc>
                        <a:spcBef>
                          <a:spcPts val="0"/>
                        </a:spcBef>
                        <a:spcAft>
                          <a:spcPts val="0"/>
                        </a:spcAft>
                        <a:buNone/>
                      </a:pPr>
                      <a:r>
                        <a:rPr lang="en-GB" sz="1400" b="1" i="0" u="sng" strike="noStrike" noProof="0">
                          <a:latin typeface="Quicksand"/>
                        </a:rPr>
                        <a:t>Consider</a:t>
                      </a:r>
                      <a:endParaRPr lang="en-GB" sz="1400" b="1" i="0" u="none" strike="noStrike" noProof="0">
                        <a:latin typeface="Quicksand"/>
                      </a:endParaRPr>
                    </a:p>
                    <a:p>
                      <a:pPr lvl="0">
                        <a:buNone/>
                      </a:pPr>
                      <a:endParaRPr lang="en-GB" sz="1400" b="1">
                        <a:latin typeface="Quicksand"/>
                      </a:endParaRPr>
                    </a:p>
                  </a:txBody>
                  <a:tcPr/>
                </a:tc>
                <a:tc>
                  <a:txBody>
                    <a:bodyPr/>
                    <a:lstStyle/>
                    <a:p>
                      <a:pPr lvl="0">
                        <a:buNone/>
                      </a:pPr>
                      <a:r>
                        <a:rPr lang="en-GB" sz="1400" b="1" i="0" u="none" strike="noStrike" noProof="0">
                          <a:latin typeface="Quicksand"/>
                        </a:rPr>
                        <a:t>For example</a:t>
                      </a:r>
                      <a:endParaRPr lang="en-US" sz="1400" b="1">
                        <a:latin typeface="Quicksand"/>
                      </a:endParaRPr>
                    </a:p>
                  </a:txBody>
                  <a:tcPr/>
                </a:tc>
                <a:tc>
                  <a:txBody>
                    <a:bodyPr/>
                    <a:lstStyle/>
                    <a:p>
                      <a:r>
                        <a:rPr lang="en-GB" sz="1400" b="1">
                          <a:latin typeface="Quicksand"/>
                        </a:rPr>
                        <a:t>Actions to support</a:t>
                      </a:r>
                    </a:p>
                  </a:txBody>
                  <a:tcPr/>
                </a:tc>
                <a:extLst>
                  <a:ext uri="{0D108BD9-81ED-4DB2-BD59-A6C34878D82A}">
                    <a16:rowId xmlns:a16="http://schemas.microsoft.com/office/drawing/2014/main" val="1964358102"/>
                  </a:ext>
                </a:extLst>
              </a:tr>
              <a:tr h="2292630">
                <a:tc>
                  <a:txBody>
                    <a:bodyPr/>
                    <a:lstStyle/>
                    <a:p>
                      <a:pPr lvl="0" algn="l">
                        <a:lnSpc>
                          <a:spcPct val="100000"/>
                        </a:lnSpc>
                        <a:spcBef>
                          <a:spcPts val="0"/>
                        </a:spcBef>
                        <a:spcAft>
                          <a:spcPts val="0"/>
                        </a:spcAft>
                        <a:buNone/>
                      </a:pPr>
                      <a:r>
                        <a:rPr lang="en-GB" sz="1400" b="1" i="0" u="sng" strike="noStrike" noProof="0" dirty="0">
                          <a:latin typeface="Quicksand"/>
                        </a:rPr>
                        <a:t>Vulnerability from need</a:t>
                      </a:r>
                      <a:endParaRPr lang="en-US" sz="1400" u="sng" dirty="0"/>
                    </a:p>
                    <a:p>
                      <a:pPr lvl="0" algn="l">
                        <a:lnSpc>
                          <a:spcPct val="100000"/>
                        </a:lnSpc>
                        <a:spcBef>
                          <a:spcPts val="0"/>
                        </a:spcBef>
                        <a:spcAft>
                          <a:spcPts val="0"/>
                        </a:spcAft>
                        <a:buNone/>
                      </a:pPr>
                      <a:r>
                        <a:rPr lang="en-GB" sz="1400" b="1" i="0" u="none" strike="noStrike" noProof="0" dirty="0">
                          <a:latin typeface="Quicksand"/>
                        </a:rPr>
                        <a:t>The impact that the young person's needs have on accessibility.</a:t>
                      </a:r>
                    </a:p>
                    <a:p>
                      <a:pPr lvl="0" algn="l">
                        <a:lnSpc>
                          <a:spcPct val="100000"/>
                        </a:lnSpc>
                        <a:spcBef>
                          <a:spcPts val="0"/>
                        </a:spcBef>
                        <a:spcAft>
                          <a:spcPts val="0"/>
                        </a:spcAft>
                        <a:buNone/>
                      </a:pPr>
                      <a:endParaRPr lang="en-GB" sz="1400" b="1" i="0" u="none" strike="noStrike" noProof="0" dirty="0">
                        <a:latin typeface="Quicksand"/>
                      </a:endParaRPr>
                    </a:p>
                    <a:p>
                      <a:pPr lvl="0" algn="l">
                        <a:lnSpc>
                          <a:spcPct val="100000"/>
                        </a:lnSpc>
                        <a:spcBef>
                          <a:spcPts val="0"/>
                        </a:spcBef>
                        <a:spcAft>
                          <a:spcPts val="0"/>
                        </a:spcAft>
                        <a:buNone/>
                      </a:pPr>
                      <a:r>
                        <a:rPr lang="en-GB" sz="1400" b="1" i="0" u="none" strike="noStrike" noProof="0" dirty="0">
                          <a:latin typeface="Quicksand"/>
                        </a:rPr>
                        <a:t>Are teachers aware of the needs?</a:t>
                      </a:r>
                    </a:p>
                    <a:p>
                      <a:pPr lvl="0" algn="l">
                        <a:lnSpc>
                          <a:spcPct val="100000"/>
                        </a:lnSpc>
                        <a:spcBef>
                          <a:spcPts val="0"/>
                        </a:spcBef>
                        <a:spcAft>
                          <a:spcPts val="0"/>
                        </a:spcAft>
                        <a:buNone/>
                      </a:pPr>
                      <a:endParaRPr lang="en-GB" sz="1400" b="1" i="0" u="none" strike="noStrike" noProof="0" dirty="0">
                        <a:latin typeface="Quicksand"/>
                      </a:endParaRPr>
                    </a:p>
                    <a:p>
                      <a:pPr lvl="0" algn="l">
                        <a:lnSpc>
                          <a:spcPct val="100000"/>
                        </a:lnSpc>
                        <a:spcBef>
                          <a:spcPts val="0"/>
                        </a:spcBef>
                        <a:spcAft>
                          <a:spcPts val="0"/>
                        </a:spcAft>
                        <a:buNone/>
                      </a:pPr>
                      <a:r>
                        <a:rPr lang="en-GB" sz="1400" b="1" i="0" u="none" strike="noStrike" noProof="0" dirty="0">
                          <a:latin typeface="Quicksand"/>
                        </a:rPr>
                        <a:t>What support is needed to facilitate learning at home?</a:t>
                      </a:r>
                    </a:p>
                  </a:txBody>
                  <a:tcPr/>
                </a:tc>
                <a:tc>
                  <a:txBody>
                    <a:bodyPr/>
                    <a:lstStyle/>
                    <a:p>
                      <a:pPr lvl="0" algn="l">
                        <a:lnSpc>
                          <a:spcPct val="100000"/>
                        </a:lnSpc>
                        <a:spcBef>
                          <a:spcPts val="0"/>
                        </a:spcBef>
                        <a:spcAft>
                          <a:spcPts val="0"/>
                        </a:spcAft>
                        <a:buNone/>
                      </a:pPr>
                      <a:r>
                        <a:rPr lang="en-GB" sz="1400" b="1" i="0" u="none" strike="noStrike" noProof="0">
                          <a:latin typeface="Quicksand"/>
                        </a:rPr>
                        <a:t>A young person with literacy difficulties may rely on 1:1 HLTA is school at home there are other siblings and one laptop.</a:t>
                      </a:r>
                    </a:p>
                    <a:p>
                      <a:pPr lvl="0" algn="l">
                        <a:lnSpc>
                          <a:spcPct val="100000"/>
                        </a:lnSpc>
                        <a:spcBef>
                          <a:spcPts val="0"/>
                        </a:spcBef>
                        <a:spcAft>
                          <a:spcPts val="0"/>
                        </a:spcAft>
                        <a:buNone/>
                      </a:pPr>
                      <a:endParaRPr lang="en-GB" sz="1400" b="1" i="0" u="none" strike="noStrike" noProof="0">
                        <a:latin typeface="Quicksand"/>
                      </a:endParaRPr>
                    </a:p>
                    <a:p>
                      <a:pPr lvl="0" algn="l">
                        <a:lnSpc>
                          <a:spcPct val="100000"/>
                        </a:lnSpc>
                        <a:spcBef>
                          <a:spcPts val="0"/>
                        </a:spcBef>
                        <a:spcAft>
                          <a:spcPts val="0"/>
                        </a:spcAft>
                        <a:buNone/>
                      </a:pPr>
                      <a:r>
                        <a:rPr lang="en-GB" sz="1400" b="1" i="0" u="none" strike="noStrike" noProof="0">
                          <a:latin typeface="Quicksand"/>
                        </a:rPr>
                        <a:t>How can this young person access and complete his work?</a:t>
                      </a:r>
                    </a:p>
                  </a:txBody>
                  <a:tcPr/>
                </a:tc>
                <a:tc rowSpan="2">
                  <a:txBody>
                    <a:bodyPr/>
                    <a:lstStyle/>
                    <a:p>
                      <a:pPr lvl="0">
                        <a:buNone/>
                      </a:pPr>
                      <a:r>
                        <a:rPr lang="en-GB" sz="1400" b="1">
                          <a:latin typeface="Quicksand"/>
                        </a:rPr>
                        <a:t>Ensure that work is differentiated and accessible.</a:t>
                      </a:r>
                      <a:endParaRPr lang="en-US" sz="1400"/>
                    </a:p>
                    <a:p>
                      <a:pPr lvl="0">
                        <a:buNone/>
                      </a:pPr>
                      <a:endParaRPr lang="en-GB" sz="1400" b="1">
                        <a:latin typeface="Quicksand"/>
                      </a:endParaRPr>
                    </a:p>
                    <a:p>
                      <a:pPr lvl="0">
                        <a:buNone/>
                      </a:pPr>
                      <a:r>
                        <a:rPr lang="en-GB" sz="1400" b="1">
                          <a:latin typeface="Quicksand"/>
                        </a:rPr>
                        <a:t>Interventions as online classes </a:t>
                      </a:r>
                      <a:endParaRPr lang="en-US" sz="1400"/>
                    </a:p>
                    <a:p>
                      <a:pPr lvl="0">
                        <a:buNone/>
                      </a:pPr>
                      <a:endParaRPr lang="en-GB" sz="1400" b="1">
                        <a:latin typeface="Quicksand"/>
                      </a:endParaRPr>
                    </a:p>
                    <a:p>
                      <a:pPr lvl="0">
                        <a:buNone/>
                      </a:pPr>
                      <a:r>
                        <a:rPr lang="en-GB" sz="1400" b="1">
                          <a:latin typeface="Quicksand"/>
                        </a:rPr>
                        <a:t>Ensure that instructions are clear for parents as well as young person.</a:t>
                      </a:r>
                    </a:p>
                    <a:p>
                      <a:pPr lvl="0">
                        <a:buNone/>
                      </a:pPr>
                      <a:endParaRPr lang="en-GB" sz="1400" b="1">
                        <a:latin typeface="Quicksand"/>
                      </a:endParaRPr>
                    </a:p>
                    <a:p>
                      <a:pPr lvl="0">
                        <a:buNone/>
                      </a:pPr>
                      <a:r>
                        <a:rPr lang="en-GB" sz="1400" b="1">
                          <a:latin typeface="Quicksand"/>
                        </a:rPr>
                        <a:t>Utilise resources to support planning e.g</a:t>
                      </a:r>
                    </a:p>
                    <a:p>
                      <a:pPr lvl="0">
                        <a:buNone/>
                      </a:pPr>
                      <a:r>
                        <a:rPr lang="en-GB" sz="1400" b="1">
                          <a:latin typeface="Quicksand"/>
                        </a:rPr>
                        <a:t>Oak Academy, SAM Learning </a:t>
                      </a:r>
                    </a:p>
                    <a:p>
                      <a:pPr lvl="0">
                        <a:buNone/>
                      </a:pPr>
                      <a:endParaRPr lang="en-GB" sz="1400" b="1">
                        <a:latin typeface="Quicksand"/>
                      </a:endParaRPr>
                    </a:p>
                    <a:p>
                      <a:pPr lvl="0">
                        <a:buNone/>
                      </a:pPr>
                      <a:r>
                        <a:rPr lang="en-GB" sz="1400" b="1">
                          <a:latin typeface="Quicksand"/>
                        </a:rPr>
                        <a:t>Focus on accessibility as part of departmental planning for blended learning</a:t>
                      </a:r>
                    </a:p>
                    <a:p>
                      <a:pPr lvl="0">
                        <a:buNone/>
                      </a:pPr>
                      <a:endParaRPr lang="en-GB" sz="1400" b="1">
                        <a:latin typeface="Quicksand"/>
                      </a:endParaRPr>
                    </a:p>
                    <a:p>
                      <a:pPr lvl="0">
                        <a:buNone/>
                      </a:pPr>
                      <a:r>
                        <a:rPr lang="en-GB" sz="1400" b="1">
                          <a:latin typeface="Quicksand"/>
                        </a:rPr>
                        <a:t>Maintain </a:t>
                      </a:r>
                      <a:r>
                        <a:rPr lang="en-GB" sz="1400" b="1" u="sng">
                          <a:latin typeface="Quicksand"/>
                        </a:rPr>
                        <a:t>regular contact</a:t>
                      </a:r>
                      <a:r>
                        <a:rPr lang="en-GB" sz="1400" b="1">
                          <a:latin typeface="Quicksand"/>
                        </a:rPr>
                        <a:t> to support and continually assess risk as well as to provide support.</a:t>
                      </a:r>
                      <a:endParaRPr lang="en-GB" sz="1400" b="1"/>
                    </a:p>
                  </a:txBody>
                  <a:tcPr/>
                </a:tc>
                <a:extLst>
                  <a:ext uri="{0D108BD9-81ED-4DB2-BD59-A6C34878D82A}">
                    <a16:rowId xmlns:a16="http://schemas.microsoft.com/office/drawing/2014/main" val="3163364163"/>
                  </a:ext>
                </a:extLst>
              </a:tr>
              <a:tr h="2653803">
                <a:tc>
                  <a:txBody>
                    <a:bodyPr/>
                    <a:lstStyle/>
                    <a:p>
                      <a:pPr marL="0" marR="0" lvl="0" indent="0" algn="l">
                        <a:lnSpc>
                          <a:spcPct val="90000"/>
                        </a:lnSpc>
                        <a:spcBef>
                          <a:spcPts val="1000"/>
                        </a:spcBef>
                        <a:spcAft>
                          <a:spcPts val="0"/>
                        </a:spcAft>
                        <a:buNone/>
                      </a:pPr>
                      <a:r>
                        <a:rPr lang="en-GB" sz="1400" b="1" i="0" u="sng" strike="noStrike" noProof="0">
                          <a:latin typeface="Quicksand"/>
                        </a:rPr>
                        <a:t>Resources and support:</a:t>
                      </a:r>
                    </a:p>
                    <a:p>
                      <a:pPr marL="0" marR="0" lvl="0" indent="0" algn="l">
                        <a:lnSpc>
                          <a:spcPct val="90000"/>
                        </a:lnSpc>
                        <a:spcBef>
                          <a:spcPts val="1000"/>
                        </a:spcBef>
                        <a:spcAft>
                          <a:spcPts val="0"/>
                        </a:spcAft>
                        <a:buNone/>
                      </a:pPr>
                      <a:r>
                        <a:rPr lang="en-GB" sz="1400" b="1" i="0" u="none" strike="noStrike" noProof="0">
                          <a:latin typeface="Quicksand"/>
                        </a:rPr>
                        <a:t>What is available to the young person when completing work that has been set?</a:t>
                      </a:r>
                    </a:p>
                    <a:p>
                      <a:pPr lvl="0">
                        <a:buNone/>
                      </a:pPr>
                      <a:endParaRPr lang="en-GB" sz="1400" b="1">
                        <a:latin typeface="Quicksand"/>
                      </a:endParaRPr>
                    </a:p>
                  </a:txBody>
                  <a:tcPr/>
                </a:tc>
                <a:tc>
                  <a:txBody>
                    <a:bodyPr/>
                    <a:lstStyle/>
                    <a:p>
                      <a:pPr marL="0" marR="0" lvl="0" indent="0" algn="l">
                        <a:lnSpc>
                          <a:spcPct val="90000"/>
                        </a:lnSpc>
                        <a:spcBef>
                          <a:spcPts val="1000"/>
                        </a:spcBef>
                        <a:spcAft>
                          <a:spcPts val="0"/>
                        </a:spcAft>
                        <a:buNone/>
                      </a:pPr>
                      <a:r>
                        <a:rPr lang="en-GB" sz="1400" b="1" i="0" u="none" strike="noStrike" noProof="0" dirty="0">
                          <a:latin typeface="Quicksand"/>
                        </a:rPr>
                        <a:t>There may not be the capacity or the specialism to provide a high level of support at home.</a:t>
                      </a:r>
                    </a:p>
                    <a:p>
                      <a:pPr marL="0" marR="0" lvl="0" indent="0" algn="l">
                        <a:lnSpc>
                          <a:spcPct val="90000"/>
                        </a:lnSpc>
                        <a:spcBef>
                          <a:spcPts val="1000"/>
                        </a:spcBef>
                        <a:spcAft>
                          <a:spcPts val="0"/>
                        </a:spcAft>
                        <a:buNone/>
                      </a:pPr>
                      <a:endParaRPr lang="en-GB" sz="1400" b="1" i="0" u="none" strike="noStrike" noProof="0" dirty="0">
                        <a:latin typeface="Quicksand"/>
                      </a:endParaRPr>
                    </a:p>
                    <a:p>
                      <a:pPr lvl="0">
                        <a:buNone/>
                      </a:pPr>
                      <a:endParaRPr lang="en-GB" sz="1400" b="1" dirty="0">
                        <a:latin typeface="Quicksand"/>
                      </a:endParaRPr>
                    </a:p>
                  </a:txBody>
                  <a:tcPr/>
                </a:tc>
                <a:tc vMerge="1">
                  <a:txBody>
                    <a:bodyPr/>
                    <a:lstStyle/>
                    <a:p>
                      <a:endParaRPr lang="en-US"/>
                    </a:p>
                  </a:txBody>
                  <a:tcPr/>
                </a:tc>
                <a:extLst>
                  <a:ext uri="{0D108BD9-81ED-4DB2-BD59-A6C34878D82A}">
                    <a16:rowId xmlns:a16="http://schemas.microsoft.com/office/drawing/2014/main" val="1722680302"/>
                  </a:ext>
                </a:extLst>
              </a:tr>
            </a:tbl>
          </a:graphicData>
        </a:graphic>
      </p:graphicFrame>
    </p:spTree>
    <p:extLst>
      <p:ext uri="{BB962C8B-B14F-4D97-AF65-F5344CB8AC3E}">
        <p14:creationId xmlns:p14="http://schemas.microsoft.com/office/powerpoint/2010/main" val="3396177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23F24-CE52-4AB2-A6B7-01B9398AE477}"/>
              </a:ext>
            </a:extLst>
          </p:cNvPr>
          <p:cNvSpPr>
            <a:spLocks noGrp="1"/>
          </p:cNvSpPr>
          <p:nvPr>
            <p:ph type="ctrTitle"/>
          </p:nvPr>
        </p:nvSpPr>
        <p:spPr/>
        <p:txBody>
          <a:bodyPr/>
          <a:lstStyle/>
          <a:p>
            <a:r>
              <a:rPr lang="en-GB" dirty="0"/>
              <a:t>Practical Considerations</a:t>
            </a:r>
          </a:p>
        </p:txBody>
      </p:sp>
      <p:sp>
        <p:nvSpPr>
          <p:cNvPr id="3" name="Subtitle 2">
            <a:extLst>
              <a:ext uri="{FF2B5EF4-FFF2-40B4-BE49-F238E27FC236}">
                <a16:creationId xmlns:a16="http://schemas.microsoft.com/office/drawing/2014/main" id="{AE81AAED-12E4-4287-91E2-3972E4535F5E}"/>
              </a:ext>
            </a:extLst>
          </p:cNvPr>
          <p:cNvSpPr>
            <a:spLocks noGrp="1"/>
          </p:cNvSpPr>
          <p:nvPr>
            <p:ph type="subTitle" idx="1"/>
          </p:nvPr>
        </p:nvSpPr>
        <p:spPr/>
        <p:txBody>
          <a:bodyPr/>
          <a:lstStyle/>
          <a:p>
            <a:pPr marL="342900" indent="-342900" algn="l">
              <a:buFont typeface="Arial" panose="020B0604020202020204" pitchFamily="34" charset="0"/>
              <a:buChar char="•"/>
            </a:pPr>
            <a:r>
              <a:rPr lang="en-GB" dirty="0"/>
              <a:t>Systems already available- what worked well? What can be developed further?</a:t>
            </a:r>
          </a:p>
          <a:p>
            <a:pPr algn="l"/>
            <a:endParaRPr lang="en-GB" dirty="0"/>
          </a:p>
          <a:p>
            <a:pPr marL="342900" indent="-342900" algn="l">
              <a:buFont typeface="Arial" panose="020B0604020202020204" pitchFamily="34" charset="0"/>
              <a:buChar char="•"/>
            </a:pPr>
            <a:r>
              <a:rPr lang="en-GB" dirty="0">
                <a:latin typeface="Arial"/>
                <a:cs typeface="Arial"/>
              </a:rPr>
              <a:t>Checking access and training for students</a:t>
            </a:r>
            <a:endParaRPr lang="en-GB" dirty="0"/>
          </a:p>
          <a:p>
            <a:pPr algn="l"/>
            <a:endParaRPr lang="en-GB" dirty="0"/>
          </a:p>
          <a:p>
            <a:pPr marL="342900" indent="-342900" algn="l">
              <a:buFont typeface="Arial" panose="020B0604020202020204" pitchFamily="34" charset="0"/>
              <a:buChar char="•"/>
            </a:pPr>
            <a:r>
              <a:rPr lang="en-GB" dirty="0"/>
              <a:t>Training for staff and students on systems</a:t>
            </a:r>
          </a:p>
          <a:p>
            <a:pPr algn="l"/>
            <a:endParaRPr lang="en-GB" dirty="0"/>
          </a:p>
          <a:p>
            <a:pPr marL="342900" indent="-342900" algn="l">
              <a:buFont typeface="Arial" panose="020B0604020202020204" pitchFamily="34" charset="0"/>
              <a:buChar char="•"/>
            </a:pPr>
            <a:r>
              <a:rPr lang="en-GB" dirty="0"/>
              <a:t>Workload.</a:t>
            </a:r>
          </a:p>
          <a:p>
            <a:pPr algn="l"/>
            <a:endParaRPr lang="en-GB" dirty="0"/>
          </a:p>
        </p:txBody>
      </p:sp>
    </p:spTree>
    <p:extLst>
      <p:ext uri="{BB962C8B-B14F-4D97-AF65-F5344CB8AC3E}">
        <p14:creationId xmlns:p14="http://schemas.microsoft.com/office/powerpoint/2010/main" val="7409517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D182772CF68E49A1DAD4A0CFF52489" ma:contentTypeVersion="10" ma:contentTypeDescription="Create a new document." ma:contentTypeScope="" ma:versionID="70144d6e3d0825e53a1417dd07fe7d32">
  <xsd:schema xmlns:xsd="http://www.w3.org/2001/XMLSchema" xmlns:xs="http://www.w3.org/2001/XMLSchema" xmlns:p="http://schemas.microsoft.com/office/2006/metadata/properties" xmlns:ns3="bc540c20-e96c-4bc1-80ca-c44ece20ba0d" targetNamespace="http://schemas.microsoft.com/office/2006/metadata/properties" ma:root="true" ma:fieldsID="ac65654eaff674f689898cd368fd7d46" ns3:_="">
    <xsd:import namespace="bc540c20-e96c-4bc1-80ca-c44ece20ba0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540c20-e96c-4bc1-80ca-c44ece20ba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0BB97B-E1DA-4768-AC18-2E4B6ED4DA90}">
  <ds:schemaRefs>
    <ds:schemaRef ds:uri="http://purl.org/dc/terms/"/>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bc540c20-e96c-4bc1-80ca-c44ece20ba0d"/>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412815B-996C-47DF-96BB-DCB6979087DF}">
  <ds:schemaRefs>
    <ds:schemaRef ds:uri="http://schemas.microsoft.com/sharepoint/v3/contenttype/forms"/>
  </ds:schemaRefs>
</ds:datastoreItem>
</file>

<file path=customXml/itemProps3.xml><?xml version="1.0" encoding="utf-8"?>
<ds:datastoreItem xmlns:ds="http://schemas.openxmlformats.org/officeDocument/2006/customXml" ds:itemID="{85BFFB91-B705-433B-95A1-C99B4980E2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540c20-e96c-4bc1-80ca-c44ece20ba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3871</TotalTime>
  <Words>2365</Words>
  <Application>Microsoft Office PowerPoint</Application>
  <PresentationFormat>Custom</PresentationFormat>
  <Paragraphs>266</Paragraphs>
  <Slides>29</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Quicksand</vt:lpstr>
      <vt:lpstr>Office Theme</vt:lpstr>
      <vt:lpstr>Remote and Blended Learning</vt:lpstr>
      <vt:lpstr>Aims</vt:lpstr>
      <vt:lpstr>Government Requirements</vt:lpstr>
      <vt:lpstr>Schools are also expected to. . .</vt:lpstr>
      <vt:lpstr>Schools should also…</vt:lpstr>
      <vt:lpstr>Aims</vt:lpstr>
      <vt:lpstr>SEN-Safeguarding</vt:lpstr>
      <vt:lpstr>SEN- Accessibility</vt:lpstr>
      <vt:lpstr>Practical Considerations</vt:lpstr>
      <vt:lpstr>Safeguarding</vt:lpstr>
      <vt:lpstr>Aims</vt:lpstr>
      <vt:lpstr>Reflection</vt:lpstr>
      <vt:lpstr>Further Points to Consider</vt:lpstr>
      <vt:lpstr>Curriculum</vt:lpstr>
      <vt:lpstr>Curriculum</vt:lpstr>
      <vt:lpstr>Effective Pedagogy</vt:lpstr>
      <vt:lpstr>Effective Instruction</vt:lpstr>
      <vt:lpstr>PowerPoint Presentation</vt:lpstr>
      <vt:lpstr>Learner Motivation</vt:lpstr>
      <vt:lpstr>Considering Your Approach</vt:lpstr>
      <vt:lpstr>Inclusion</vt:lpstr>
      <vt:lpstr>Approaches</vt:lpstr>
      <vt:lpstr>Approaches</vt:lpstr>
      <vt:lpstr>Approaches</vt:lpstr>
      <vt:lpstr>Key Pedalogical Points</vt:lpstr>
      <vt:lpstr>Next Steps</vt:lpstr>
      <vt:lpstr>Aims</vt:lpstr>
      <vt:lpstr>References/ Further Guidance</vt:lpstr>
      <vt:lpstr>Further Advice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Filler</dc:creator>
  <cp:lastModifiedBy>Storr, Judith - TEP</cp:lastModifiedBy>
  <cp:revision>30</cp:revision>
  <dcterms:created xsi:type="dcterms:W3CDTF">2020-06-08T17:01:41Z</dcterms:created>
  <dcterms:modified xsi:type="dcterms:W3CDTF">2020-10-13T14:56:01Z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0x010100C3D182772CF68E49A1DAD4A0CFF52489</vt:lpwstr>
  </property>
</Properties>
</file>