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81" r:id="rId7"/>
    <p:sldId id="287" r:id="rId8"/>
    <p:sldId id="288" r:id="rId9"/>
    <p:sldId id="289" r:id="rId10"/>
    <p:sldId id="290" r:id="rId11"/>
    <p:sldId id="291" r:id="rId12"/>
    <p:sldId id="292" r:id="rId13"/>
    <p:sldId id="284" r:id="rId14"/>
    <p:sldId id="285" r:id="rId15"/>
    <p:sldId id="286" r:id="rId16"/>
    <p:sldId id="26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E28AE3-60D2-4190-A185-9FD18E1E30DB}">
          <p14:sldIdLst>
            <p14:sldId id="256"/>
            <p14:sldId id="257"/>
            <p14:sldId id="281"/>
            <p14:sldId id="287"/>
            <p14:sldId id="288"/>
            <p14:sldId id="289"/>
            <p14:sldId id="290"/>
            <p14:sldId id="291"/>
            <p14:sldId id="292"/>
            <p14:sldId id="284"/>
            <p14:sldId id="285"/>
            <p14:sldId id="286"/>
            <p14:sldId id="26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00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EAA88-A153-4ECD-A7E6-62641278D8C1}" v="2" dt="2020-07-03T11:33:18.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8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e, Sharon - TEP" userId="7ec0fd0f-f739-4a0a-983a-5af65a457ab6" providerId="ADAL" clId="{000EAA88-A153-4ECD-A7E6-62641278D8C1}"/>
    <pc:docChg chg="custSel modSld">
      <pc:chgData name="Rose, Sharon - TEP" userId="7ec0fd0f-f739-4a0a-983a-5af65a457ab6" providerId="ADAL" clId="{000EAA88-A153-4ECD-A7E6-62641278D8C1}" dt="2020-07-03T11:35:14.542" v="252" actId="255"/>
      <pc:docMkLst>
        <pc:docMk/>
      </pc:docMkLst>
      <pc:sldChg chg="modSp mod">
        <pc:chgData name="Rose, Sharon - TEP" userId="7ec0fd0f-f739-4a0a-983a-5af65a457ab6" providerId="ADAL" clId="{000EAA88-A153-4ECD-A7E6-62641278D8C1}" dt="2020-07-03T11:35:14.542" v="252" actId="255"/>
        <pc:sldMkLst>
          <pc:docMk/>
          <pc:sldMk cId="535483611" sldId="257"/>
        </pc:sldMkLst>
        <pc:spChg chg="mod">
          <ac:chgData name="Rose, Sharon - TEP" userId="7ec0fd0f-f739-4a0a-983a-5af65a457ab6" providerId="ADAL" clId="{000EAA88-A153-4ECD-A7E6-62641278D8C1}" dt="2020-07-03T11:35:14.542" v="252" actId="255"/>
          <ac:spMkLst>
            <pc:docMk/>
            <pc:sldMk cId="535483611" sldId="257"/>
            <ac:spMk id="5" creationId="{00000000-0000-0000-0000-000000000000}"/>
          </ac:spMkLst>
        </pc:spChg>
        <pc:graphicFrameChg chg="modGraphic">
          <ac:chgData name="Rose, Sharon - TEP" userId="7ec0fd0f-f739-4a0a-983a-5af65a457ab6" providerId="ADAL" clId="{000EAA88-A153-4ECD-A7E6-62641278D8C1}" dt="2020-07-03T11:23:35.965" v="1" actId="20577"/>
          <ac:graphicFrameMkLst>
            <pc:docMk/>
            <pc:sldMk cId="535483611" sldId="257"/>
            <ac:graphicFrameMk id="2" creationId="{7D621162-F486-4448-845A-CAFAA31EDAD4}"/>
          </ac:graphicFrameMkLst>
        </pc:graphicFrameChg>
      </pc:sldChg>
      <pc:sldChg chg="modSp mod">
        <pc:chgData name="Rose, Sharon - TEP" userId="7ec0fd0f-f739-4a0a-983a-5af65a457ab6" providerId="ADAL" clId="{000EAA88-A153-4ECD-A7E6-62641278D8C1}" dt="2020-07-03T11:23:59.925" v="6" actId="20577"/>
        <pc:sldMkLst>
          <pc:docMk/>
          <pc:sldMk cId="0" sldId="281"/>
        </pc:sldMkLst>
        <pc:spChg chg="mod">
          <ac:chgData name="Rose, Sharon - TEP" userId="7ec0fd0f-f739-4a0a-983a-5af65a457ab6" providerId="ADAL" clId="{000EAA88-A153-4ECD-A7E6-62641278D8C1}" dt="2020-07-03T11:23:49.167" v="4" actId="20577"/>
          <ac:spMkLst>
            <pc:docMk/>
            <pc:sldMk cId="0" sldId="281"/>
            <ac:spMk id="5" creationId="{69FC061E-39D1-4A1A-8BAB-3A0B6146F147}"/>
          </ac:spMkLst>
        </pc:spChg>
        <pc:spChg chg="mod">
          <ac:chgData name="Rose, Sharon - TEP" userId="7ec0fd0f-f739-4a0a-983a-5af65a457ab6" providerId="ADAL" clId="{000EAA88-A153-4ECD-A7E6-62641278D8C1}" dt="2020-07-03T11:23:59.925" v="6" actId="20577"/>
          <ac:spMkLst>
            <pc:docMk/>
            <pc:sldMk cId="0" sldId="281"/>
            <ac:spMk id="5123" creationId="{00000000-0000-0000-0000-000000000000}"/>
          </ac:spMkLst>
        </pc:spChg>
      </pc:sldChg>
      <pc:sldChg chg="modSp mod">
        <pc:chgData name="Rose, Sharon - TEP" userId="7ec0fd0f-f739-4a0a-983a-5af65a457ab6" providerId="ADAL" clId="{000EAA88-A153-4ECD-A7E6-62641278D8C1}" dt="2020-07-03T11:30:33.216" v="119" actId="20577"/>
        <pc:sldMkLst>
          <pc:docMk/>
          <pc:sldMk cId="2188584614" sldId="284"/>
        </pc:sldMkLst>
        <pc:spChg chg="mod">
          <ac:chgData name="Rose, Sharon - TEP" userId="7ec0fd0f-f739-4a0a-983a-5af65a457ab6" providerId="ADAL" clId="{000EAA88-A153-4ECD-A7E6-62641278D8C1}" dt="2020-07-03T11:30:33.216" v="119" actId="20577"/>
          <ac:spMkLst>
            <pc:docMk/>
            <pc:sldMk cId="2188584614" sldId="284"/>
            <ac:spMk id="3" creationId="{F098908C-0238-4BE8-986B-942953E95F96}"/>
          </ac:spMkLst>
        </pc:spChg>
      </pc:sldChg>
      <pc:sldChg chg="modSp mod">
        <pc:chgData name="Rose, Sharon - TEP" userId="7ec0fd0f-f739-4a0a-983a-5af65a457ab6" providerId="ADAL" clId="{000EAA88-A153-4ECD-A7E6-62641278D8C1}" dt="2020-07-03T11:31:24.815" v="140" actId="5793"/>
        <pc:sldMkLst>
          <pc:docMk/>
          <pc:sldMk cId="362431659" sldId="285"/>
        </pc:sldMkLst>
        <pc:spChg chg="mod">
          <ac:chgData name="Rose, Sharon - TEP" userId="7ec0fd0f-f739-4a0a-983a-5af65a457ab6" providerId="ADAL" clId="{000EAA88-A153-4ECD-A7E6-62641278D8C1}" dt="2020-07-03T11:31:24.815" v="140" actId="5793"/>
          <ac:spMkLst>
            <pc:docMk/>
            <pc:sldMk cId="362431659" sldId="285"/>
            <ac:spMk id="3" creationId="{F098908C-0238-4BE8-986B-942953E95F96}"/>
          </ac:spMkLst>
        </pc:spChg>
        <pc:spChg chg="mod">
          <ac:chgData name="Rose, Sharon - TEP" userId="7ec0fd0f-f739-4a0a-983a-5af65a457ab6" providerId="ADAL" clId="{000EAA88-A153-4ECD-A7E6-62641278D8C1}" dt="2020-07-03T11:30:46.214" v="121" actId="20577"/>
          <ac:spMkLst>
            <pc:docMk/>
            <pc:sldMk cId="362431659" sldId="285"/>
            <ac:spMk id="6" creationId="{00000000-0000-0000-0000-000000000000}"/>
          </ac:spMkLst>
        </pc:spChg>
      </pc:sldChg>
      <pc:sldChg chg="modSp mod">
        <pc:chgData name="Rose, Sharon - TEP" userId="7ec0fd0f-f739-4a0a-983a-5af65a457ab6" providerId="ADAL" clId="{000EAA88-A153-4ECD-A7E6-62641278D8C1}" dt="2020-07-03T11:33:25.266" v="251" actId="27636"/>
        <pc:sldMkLst>
          <pc:docMk/>
          <pc:sldMk cId="2411554170" sldId="286"/>
        </pc:sldMkLst>
        <pc:spChg chg="mod">
          <ac:chgData name="Rose, Sharon - TEP" userId="7ec0fd0f-f739-4a0a-983a-5af65a457ab6" providerId="ADAL" clId="{000EAA88-A153-4ECD-A7E6-62641278D8C1}" dt="2020-07-03T11:33:25.266" v="251" actId="27636"/>
          <ac:spMkLst>
            <pc:docMk/>
            <pc:sldMk cId="2411554170" sldId="286"/>
            <ac:spMk id="3" creationId="{F098908C-0238-4BE8-986B-942953E95F96}"/>
          </ac:spMkLst>
        </pc:spChg>
      </pc:sldChg>
      <pc:sldChg chg="modSp mod">
        <pc:chgData name="Rose, Sharon - TEP" userId="7ec0fd0f-f739-4a0a-983a-5af65a457ab6" providerId="ADAL" clId="{000EAA88-A153-4ECD-A7E6-62641278D8C1}" dt="2020-07-03T11:24:32.516" v="9" actId="20577"/>
        <pc:sldMkLst>
          <pc:docMk/>
          <pc:sldMk cId="3748960247" sldId="287"/>
        </pc:sldMkLst>
        <pc:spChg chg="mod">
          <ac:chgData name="Rose, Sharon - TEP" userId="7ec0fd0f-f739-4a0a-983a-5af65a457ab6" providerId="ADAL" clId="{000EAA88-A153-4ECD-A7E6-62641278D8C1}" dt="2020-07-03T11:24:32.516" v="9" actId="20577"/>
          <ac:spMkLst>
            <pc:docMk/>
            <pc:sldMk cId="3748960247" sldId="287"/>
            <ac:spMk id="3" creationId="{DE55A4E6-6DFC-4103-B61F-F47EF9924DCA}"/>
          </ac:spMkLst>
        </pc:spChg>
      </pc:sldChg>
      <pc:sldChg chg="modSp mod">
        <pc:chgData name="Rose, Sharon - TEP" userId="7ec0fd0f-f739-4a0a-983a-5af65a457ab6" providerId="ADAL" clId="{000EAA88-A153-4ECD-A7E6-62641278D8C1}" dt="2020-07-03T11:24:50.641" v="12" actId="20577"/>
        <pc:sldMkLst>
          <pc:docMk/>
          <pc:sldMk cId="164323227" sldId="288"/>
        </pc:sldMkLst>
        <pc:spChg chg="mod">
          <ac:chgData name="Rose, Sharon - TEP" userId="7ec0fd0f-f739-4a0a-983a-5af65a457ab6" providerId="ADAL" clId="{000EAA88-A153-4ECD-A7E6-62641278D8C1}" dt="2020-07-03T11:24:50.641" v="12" actId="20577"/>
          <ac:spMkLst>
            <pc:docMk/>
            <pc:sldMk cId="164323227" sldId="288"/>
            <ac:spMk id="2" creationId="{7B68557E-C32F-406B-BF32-1BA0207778A4}"/>
          </ac:spMkLst>
        </pc:spChg>
      </pc:sldChg>
      <pc:sldChg chg="modSp mod">
        <pc:chgData name="Rose, Sharon - TEP" userId="7ec0fd0f-f739-4a0a-983a-5af65a457ab6" providerId="ADAL" clId="{000EAA88-A153-4ECD-A7E6-62641278D8C1}" dt="2020-07-03T11:25:46.034" v="17" actId="20577"/>
        <pc:sldMkLst>
          <pc:docMk/>
          <pc:sldMk cId="4218313856" sldId="289"/>
        </pc:sldMkLst>
        <pc:spChg chg="mod">
          <ac:chgData name="Rose, Sharon - TEP" userId="7ec0fd0f-f739-4a0a-983a-5af65a457ab6" providerId="ADAL" clId="{000EAA88-A153-4ECD-A7E6-62641278D8C1}" dt="2020-07-03T11:25:46.034" v="17" actId="20577"/>
          <ac:spMkLst>
            <pc:docMk/>
            <pc:sldMk cId="4218313856" sldId="289"/>
            <ac:spMk id="4" creationId="{23CC0CE9-6287-4155-A78A-186B1E2B4653}"/>
          </ac:spMkLst>
        </pc:spChg>
      </pc:sldChg>
      <pc:sldChg chg="modSp mod">
        <pc:chgData name="Rose, Sharon - TEP" userId="7ec0fd0f-f739-4a0a-983a-5af65a457ab6" providerId="ADAL" clId="{000EAA88-A153-4ECD-A7E6-62641278D8C1}" dt="2020-07-03T11:26:23.677" v="26" actId="20577"/>
        <pc:sldMkLst>
          <pc:docMk/>
          <pc:sldMk cId="9027286" sldId="290"/>
        </pc:sldMkLst>
        <pc:spChg chg="mod">
          <ac:chgData name="Rose, Sharon - TEP" userId="7ec0fd0f-f739-4a0a-983a-5af65a457ab6" providerId="ADAL" clId="{000EAA88-A153-4ECD-A7E6-62641278D8C1}" dt="2020-07-03T11:26:23.677" v="26" actId="20577"/>
          <ac:spMkLst>
            <pc:docMk/>
            <pc:sldMk cId="9027286" sldId="290"/>
            <ac:spMk id="4" creationId="{23CC0CE9-6287-4155-A78A-186B1E2B4653}"/>
          </ac:spMkLst>
        </pc:spChg>
      </pc:sldChg>
      <pc:sldChg chg="modSp mod">
        <pc:chgData name="Rose, Sharon - TEP" userId="7ec0fd0f-f739-4a0a-983a-5af65a457ab6" providerId="ADAL" clId="{000EAA88-A153-4ECD-A7E6-62641278D8C1}" dt="2020-07-03T11:28:22.236" v="52" actId="20577"/>
        <pc:sldMkLst>
          <pc:docMk/>
          <pc:sldMk cId="2493515434" sldId="291"/>
        </pc:sldMkLst>
        <pc:spChg chg="mod">
          <ac:chgData name="Rose, Sharon - TEP" userId="7ec0fd0f-f739-4a0a-983a-5af65a457ab6" providerId="ADAL" clId="{000EAA88-A153-4ECD-A7E6-62641278D8C1}" dt="2020-07-03T11:28:22.236" v="52" actId="20577"/>
          <ac:spMkLst>
            <pc:docMk/>
            <pc:sldMk cId="2493515434" sldId="291"/>
            <ac:spMk id="2" creationId="{E0762F76-4F9B-4679-9D37-6D6EE5421600}"/>
          </ac:spMkLst>
        </pc:spChg>
        <pc:spChg chg="mod">
          <ac:chgData name="Rose, Sharon - TEP" userId="7ec0fd0f-f739-4a0a-983a-5af65a457ab6" providerId="ADAL" clId="{000EAA88-A153-4ECD-A7E6-62641278D8C1}" dt="2020-07-03T11:26:42.343" v="32" actId="20577"/>
          <ac:spMkLst>
            <pc:docMk/>
            <pc:sldMk cId="2493515434" sldId="291"/>
            <ac:spMk id="4" creationId="{23CC0CE9-6287-4155-A78A-186B1E2B4653}"/>
          </ac:spMkLst>
        </pc:spChg>
      </pc:sldChg>
      <pc:sldChg chg="modSp mod">
        <pc:chgData name="Rose, Sharon - TEP" userId="7ec0fd0f-f739-4a0a-983a-5af65a457ab6" providerId="ADAL" clId="{000EAA88-A153-4ECD-A7E6-62641278D8C1}" dt="2020-07-03T11:29:57.514" v="82" actId="20577"/>
        <pc:sldMkLst>
          <pc:docMk/>
          <pc:sldMk cId="2296287611" sldId="292"/>
        </pc:sldMkLst>
        <pc:spChg chg="mod">
          <ac:chgData name="Rose, Sharon - TEP" userId="7ec0fd0f-f739-4a0a-983a-5af65a457ab6" providerId="ADAL" clId="{000EAA88-A153-4ECD-A7E6-62641278D8C1}" dt="2020-07-03T11:28:43.337" v="53"/>
          <ac:spMkLst>
            <pc:docMk/>
            <pc:sldMk cId="2296287611" sldId="292"/>
            <ac:spMk id="2" creationId="{E0762F76-4F9B-4679-9D37-6D6EE5421600}"/>
          </ac:spMkLst>
        </pc:spChg>
        <pc:spChg chg="mod">
          <ac:chgData name="Rose, Sharon - TEP" userId="7ec0fd0f-f739-4a0a-983a-5af65a457ab6" providerId="ADAL" clId="{000EAA88-A153-4ECD-A7E6-62641278D8C1}" dt="2020-07-03T11:29:57.514" v="82" actId="20577"/>
          <ac:spMkLst>
            <pc:docMk/>
            <pc:sldMk cId="2296287611" sldId="292"/>
            <ac:spMk id="4" creationId="{23CC0CE9-6287-4155-A78A-186B1E2B46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1EF2ED-E29B-4F68-A7B0-E5002E53A528}" type="datetimeFigureOut">
              <a:rPr lang="en-GB" smtClean="0"/>
              <a:t>03/07/2020</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05406E-DEFE-49B2-934B-F5A20111704E}" type="slidenum">
              <a:rPr lang="en-GB" smtClean="0"/>
              <a:t>‹#›</a:t>
            </a:fld>
            <a:endParaRPr lang="en-GB" dirty="0"/>
          </a:p>
        </p:txBody>
      </p:sp>
    </p:spTree>
    <p:extLst>
      <p:ext uri="{BB962C8B-B14F-4D97-AF65-F5344CB8AC3E}">
        <p14:creationId xmlns:p14="http://schemas.microsoft.com/office/powerpoint/2010/main" val="3871338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70" name="Header Placeholder 5"/>
          <p:cNvSpPr>
            <a:spLocks noGrp="1"/>
          </p:cNvSpPr>
          <p:nvPr>
            <p:ph type="hdr" sz="quarter"/>
          </p:nvPr>
        </p:nvSpPr>
        <p:spPr>
          <a:noFill/>
        </p:spPr>
        <p:txBody>
          <a:bodyPr/>
          <a:lstStyle/>
          <a:p>
            <a:endParaRPr lang="en-US" dirty="0"/>
          </a:p>
        </p:txBody>
      </p:sp>
      <p:sp>
        <p:nvSpPr>
          <p:cNvPr id="2" name="Date Placeholder 1"/>
          <p:cNvSpPr>
            <a:spLocks noGrp="1"/>
          </p:cNvSpPr>
          <p:nvPr>
            <p:ph type="dt" idx="10"/>
          </p:nvPr>
        </p:nvSpPr>
        <p:spPr/>
        <p:txBody>
          <a:bodyPr/>
          <a:lstStyle/>
          <a:p>
            <a:fld id="{37F2381C-3BA9-4AFC-83E2-C6D8D30BE5FE}" type="datetime1">
              <a:rPr lang="en-GB" smtClean="0"/>
              <a:t>03/07/2020</a:t>
            </a:fld>
            <a:endParaRPr lang="en-GB" dirty="0"/>
          </a:p>
        </p:txBody>
      </p:sp>
      <p:sp>
        <p:nvSpPr>
          <p:cNvPr id="3" name="Rectangle 2"/>
          <p:cNvSpPr/>
          <p:nvPr/>
        </p:nvSpPr>
        <p:spPr>
          <a:xfrm>
            <a:off x="956122" y="4530343"/>
            <a:ext cx="4896544" cy="1083374"/>
          </a:xfrm>
          <a:prstGeom prst="rect">
            <a:avLst/>
          </a:prstGeom>
        </p:spPr>
        <p:txBody>
          <a:bodyPr wrap="square">
            <a:spAutoFit/>
          </a:bodyPr>
          <a:lstStyle/>
          <a:p>
            <a:pPr marL="0" lvl="4" eaLnBrk="0" hangingPunct="0">
              <a:spcBef>
                <a:spcPct val="20000"/>
              </a:spcBef>
              <a:defRPr/>
            </a:pPr>
            <a:r>
              <a:rPr lang="en-US" sz="1400" dirty="0">
                <a:latin typeface="Arial" panose="020B0604020202020204" pitchFamily="34" charset="0"/>
                <a:cs typeface="Arial" panose="020B0604020202020204" pitchFamily="34" charset="0"/>
              </a:rPr>
              <a:t>1 Minute</a:t>
            </a:r>
          </a:p>
          <a:p>
            <a:pPr marL="0" lvl="4" eaLnBrk="0" hangingPunct="0">
              <a:spcBef>
                <a:spcPct val="20000"/>
              </a:spcBef>
              <a:defRPr/>
            </a:pPr>
            <a:r>
              <a:rPr lang="en-US" sz="1400" dirty="0">
                <a:latin typeface="Arial" panose="020B0604020202020204" pitchFamily="34" charset="0"/>
                <a:cs typeface="Arial" panose="020B0604020202020204" pitchFamily="34" charset="0"/>
              </a:rPr>
              <a:t>9:32am – 9:33am</a:t>
            </a:r>
          </a:p>
          <a:p>
            <a:pPr marL="0" lvl="4" eaLnBrk="0" hangingPunct="0">
              <a:spcBef>
                <a:spcPct val="20000"/>
              </a:spcBef>
              <a:defRPr/>
            </a:pPr>
            <a:endParaRPr lang="en-US" sz="1400" dirty="0">
              <a:latin typeface="Arial" panose="020B0604020202020204" pitchFamily="34" charset="0"/>
              <a:cs typeface="Arial" panose="020B0604020202020204" pitchFamily="34" charset="0"/>
            </a:endParaRPr>
          </a:p>
          <a:p>
            <a:pPr marL="0" lvl="4" eaLnBrk="0" hangingPunct="0">
              <a:spcBef>
                <a:spcPct val="20000"/>
              </a:spcBef>
              <a:defRPr/>
            </a:pPr>
            <a:r>
              <a:rPr lang="en-US" sz="1400" dirty="0">
                <a:latin typeface="Arial" panose="020B0604020202020204" pitchFamily="34" charset="0"/>
                <a:cs typeface="Arial" panose="020B0604020202020204" pitchFamily="34" charset="0"/>
              </a:rPr>
              <a:t>Tutor to run through housekeeping.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2970905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270492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266040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3580888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324551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100839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276320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335691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294506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335136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517CA2-BE16-47A2-8F74-18A4B23801A3}" type="datetimeFigureOut">
              <a:rPr lang="en-GB" smtClean="0"/>
              <a:t>03/07/2020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E63DE2A-51BF-433B-A995-F68830B8C79F}" type="slidenum">
              <a:rPr lang="en-GB" smtClean="0"/>
              <a:t>‹#›</a:t>
            </a:fld>
            <a:endParaRPr lang="en-GB" dirty="0"/>
          </a:p>
        </p:txBody>
      </p:sp>
    </p:spTree>
    <p:extLst>
      <p:ext uri="{BB962C8B-B14F-4D97-AF65-F5344CB8AC3E}">
        <p14:creationId xmlns:p14="http://schemas.microsoft.com/office/powerpoint/2010/main" val="152743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17CA2-BE16-47A2-8F74-18A4B23801A3}" type="datetimeFigureOut">
              <a:rPr lang="en-GB" smtClean="0"/>
              <a:t>03/07/2020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3DE2A-51BF-433B-A995-F68830B8C79F}" type="slidenum">
              <a:rPr lang="en-GB" smtClean="0"/>
              <a:t>‹#›</a:t>
            </a:fld>
            <a:endParaRPr lang="en-GB" dirty="0"/>
          </a:p>
        </p:txBody>
      </p:sp>
    </p:spTree>
    <p:extLst>
      <p:ext uri="{BB962C8B-B14F-4D97-AF65-F5344CB8AC3E}">
        <p14:creationId xmlns:p14="http://schemas.microsoft.com/office/powerpoint/2010/main" val="2879586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elsi.org.uk/news-and-events/news/primary/coronaviru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choolsfinancialservices@theeducationpeople.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schoolfinancereturns@theeducationpeople.org" TargetMode="External"/><Relationship Id="rId4" Type="http://schemas.openxmlformats.org/officeDocument/2006/relationships/hyperlink" Target="mailto:sfstraining@theeducationpeople.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SFStraining@theeducationpeople.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1187624" y="1772816"/>
            <a:ext cx="6696744" cy="1368152"/>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Finance Information Group </a:t>
            </a:r>
          </a:p>
        </p:txBody>
      </p:sp>
      <p:sp>
        <p:nvSpPr>
          <p:cNvPr id="7" name="Rounded Rectangle 6"/>
          <p:cNvSpPr/>
          <p:nvPr/>
        </p:nvSpPr>
        <p:spPr>
          <a:xfrm>
            <a:off x="1187624" y="3293368"/>
            <a:ext cx="6696744" cy="684076"/>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Arial"/>
                <a:cs typeface="Arial"/>
              </a:rPr>
              <a:t>June 2020</a:t>
            </a:r>
          </a:p>
        </p:txBody>
      </p:sp>
      <p:sp>
        <p:nvSpPr>
          <p:cNvPr id="2" name="TextBox 1">
            <a:extLst>
              <a:ext uri="{FF2B5EF4-FFF2-40B4-BE49-F238E27FC236}">
                <a16:creationId xmlns:a16="http://schemas.microsoft.com/office/drawing/2014/main" id="{48E86138-B3A6-47C3-9B57-F93C63868E7F}"/>
              </a:ext>
            </a:extLst>
          </p:cNvPr>
          <p:cNvSpPr txBox="1"/>
          <p:nvPr/>
        </p:nvSpPr>
        <p:spPr>
          <a:xfrm>
            <a:off x="161206" y="6237312"/>
            <a:ext cx="3258666"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pic>
        <p:nvPicPr>
          <p:cNvPr id="3" name="Picture 2" descr="http://knet/ourcouncil/PublishingImages/KCC_Logo_medium.jpg">
            <a:extLst>
              <a:ext uri="{FF2B5EF4-FFF2-40B4-BE49-F238E27FC236}">
                <a16:creationId xmlns:a16="http://schemas.microsoft.com/office/drawing/2014/main" id="{9BD97230-AA8B-40D0-8E5D-B62068E3ADF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6652" y="6056920"/>
            <a:ext cx="1050470" cy="684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665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215516" y="332656"/>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 – Covid-19 </a:t>
            </a:r>
          </a:p>
        </p:txBody>
      </p:sp>
      <p:sp>
        <p:nvSpPr>
          <p:cNvPr id="8" name="TextBox 7">
            <a:extLst>
              <a:ext uri="{FF2B5EF4-FFF2-40B4-BE49-F238E27FC236}">
                <a16:creationId xmlns:a16="http://schemas.microsoft.com/office/drawing/2014/main" id="{5A48BDC7-F436-4A77-B2A2-DA6BFC62B15E}"/>
              </a:ext>
            </a:extLst>
          </p:cNvPr>
          <p:cNvSpPr txBox="1"/>
          <p:nvPr/>
        </p:nvSpPr>
        <p:spPr>
          <a:xfrm>
            <a:off x="161206" y="6237312"/>
            <a:ext cx="3258666"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sp>
        <p:nvSpPr>
          <p:cNvPr id="3" name="Content Placeholder 2">
            <a:extLst>
              <a:ext uri="{FF2B5EF4-FFF2-40B4-BE49-F238E27FC236}">
                <a16:creationId xmlns:a16="http://schemas.microsoft.com/office/drawing/2014/main" id="{F098908C-0238-4BE8-986B-942953E95F96}"/>
              </a:ext>
            </a:extLst>
          </p:cNvPr>
          <p:cNvSpPr>
            <a:spLocks noGrp="1"/>
          </p:cNvSpPr>
          <p:nvPr>
            <p:ph idx="1"/>
          </p:nvPr>
        </p:nvSpPr>
        <p:spPr/>
        <p:txBody>
          <a:bodyPr>
            <a:normAutofit/>
          </a:bodyPr>
          <a:lstStyle/>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Kelsi – area of note</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Coronavirus </a:t>
            </a:r>
            <a:r>
              <a:rPr lang="en-GB" sz="1600" dirty="0">
                <a:hlinkClick r:id="rId3"/>
              </a:rPr>
              <a:t>https://www.kelsi.org.uk/news-and-events/news/primary/coronavirus</a:t>
            </a:r>
            <a:endParaRPr lang="en-GB" sz="1600" dirty="0"/>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Contains Matt Dunkley’s letters, FAQ’s, Return to School Guidance, Kent Guidance, National/Government Guidance.</a:t>
            </a:r>
          </a:p>
          <a:p>
            <a:pPr marL="457200" lvl="1" indent="0">
              <a:buNone/>
            </a:pPr>
            <a:endParaRPr lang="en-GB" sz="16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SFS Newsletters </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These are monthly and can be found on The Education People website. </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Since March we have included lots of useful information, in particular reference to Covid-19 related topics. </a:t>
            </a:r>
          </a:p>
        </p:txBody>
      </p:sp>
    </p:spTree>
    <p:extLst>
      <p:ext uri="{BB962C8B-B14F-4D97-AF65-F5344CB8AC3E}">
        <p14:creationId xmlns:p14="http://schemas.microsoft.com/office/powerpoint/2010/main" val="2188584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215516" y="332656"/>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 – Staff Update  </a:t>
            </a:r>
          </a:p>
        </p:txBody>
      </p:sp>
      <p:sp>
        <p:nvSpPr>
          <p:cNvPr id="8" name="TextBox 7">
            <a:extLst>
              <a:ext uri="{FF2B5EF4-FFF2-40B4-BE49-F238E27FC236}">
                <a16:creationId xmlns:a16="http://schemas.microsoft.com/office/drawing/2014/main" id="{5A48BDC7-F436-4A77-B2A2-DA6BFC62B15E}"/>
              </a:ext>
            </a:extLst>
          </p:cNvPr>
          <p:cNvSpPr txBox="1"/>
          <p:nvPr/>
        </p:nvSpPr>
        <p:spPr>
          <a:xfrm>
            <a:off x="161206" y="6237312"/>
            <a:ext cx="3258666"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sp>
        <p:nvSpPr>
          <p:cNvPr id="3" name="Content Placeholder 2">
            <a:extLst>
              <a:ext uri="{FF2B5EF4-FFF2-40B4-BE49-F238E27FC236}">
                <a16:creationId xmlns:a16="http://schemas.microsoft.com/office/drawing/2014/main" id="{F098908C-0238-4BE8-986B-942953E95F96}"/>
              </a:ext>
            </a:extLst>
          </p:cNvPr>
          <p:cNvSpPr>
            <a:spLocks noGrp="1"/>
          </p:cNvSpPr>
          <p:nvPr>
            <p:ph idx="1"/>
          </p:nvPr>
        </p:nvSpPr>
        <p:spPr/>
        <p:txBody>
          <a:bodyPr>
            <a:normAutofit/>
          </a:bodyPr>
          <a:lstStyle/>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Farewell to:</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Nick Lockyer-Fincken – Business Team</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Sonia Vining – Service Delivery Team </a:t>
            </a:r>
          </a:p>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Welcome to</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 Matthew Stearn – Training Team</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Sam Griggs – Service Delivery Team </a:t>
            </a:r>
          </a:p>
          <a:p>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Like lots of others we are working from home which brings it’s own challenges – but still here for you</a:t>
            </a:r>
          </a:p>
          <a:p>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431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215516" y="332656"/>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 – Other  </a:t>
            </a:r>
          </a:p>
        </p:txBody>
      </p:sp>
      <p:sp>
        <p:nvSpPr>
          <p:cNvPr id="8" name="TextBox 7">
            <a:extLst>
              <a:ext uri="{FF2B5EF4-FFF2-40B4-BE49-F238E27FC236}">
                <a16:creationId xmlns:a16="http://schemas.microsoft.com/office/drawing/2014/main" id="{5A48BDC7-F436-4A77-B2A2-DA6BFC62B15E}"/>
              </a:ext>
            </a:extLst>
          </p:cNvPr>
          <p:cNvSpPr txBox="1"/>
          <p:nvPr/>
        </p:nvSpPr>
        <p:spPr>
          <a:xfrm>
            <a:off x="161206" y="6237312"/>
            <a:ext cx="3258666"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sp>
        <p:nvSpPr>
          <p:cNvPr id="3" name="Content Placeholder 2">
            <a:extLst>
              <a:ext uri="{FF2B5EF4-FFF2-40B4-BE49-F238E27FC236}">
                <a16:creationId xmlns:a16="http://schemas.microsoft.com/office/drawing/2014/main" id="{F098908C-0238-4BE8-986B-942953E95F96}"/>
              </a:ext>
            </a:extLst>
          </p:cNvPr>
          <p:cNvSpPr>
            <a:spLocks noGrp="1"/>
          </p:cNvSpPr>
          <p:nvPr>
            <p:ph idx="1"/>
          </p:nvPr>
        </p:nvSpPr>
        <p:spPr/>
        <p:txBody>
          <a:bodyPr>
            <a:normAutofit lnSpcReduction="10000"/>
          </a:bodyPr>
          <a:lstStyle/>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Benchmarking</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We are taking orders now for our Benchmarking Package, please email </a:t>
            </a:r>
            <a:r>
              <a:rPr lang="en-GB" sz="1600" dirty="0">
                <a:latin typeface="Arial" panose="020B0604020202020204" pitchFamily="34" charset="0"/>
                <a:cs typeface="Arial" panose="020B0604020202020204" pitchFamily="34" charset="0"/>
                <a:hlinkClick r:id="rId3"/>
              </a:rPr>
              <a:t>Schoolsfinancialservices@theeducationpeople.org</a:t>
            </a:r>
            <a:endParaRPr lang="en-GB" sz="16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Will be sent out in July as need to process 2020-21 budgets to include within the reports.</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Cost is £75 standard – two x printed reports and one electronic report.</a:t>
            </a:r>
          </a:p>
          <a:p>
            <a:pPr lvl="1">
              <a:buFont typeface="Wingdings" panose="05000000000000000000" pitchFamily="2" charset="2"/>
              <a:buChar char="Ø"/>
            </a:pPr>
            <a:r>
              <a:rPr lang="en-GB" sz="1600" dirty="0">
                <a:latin typeface="Arial" panose="020B0604020202020204" pitchFamily="34" charset="0"/>
                <a:cs typeface="Arial" panose="020B0604020202020204" pitchFamily="34" charset="0"/>
              </a:rPr>
              <a:t>£100 advance – as above plus two additional reports and one electronic report based on per pupil calculations rather than just monies.</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SFS Contact Details</a:t>
            </a:r>
          </a:p>
          <a:p>
            <a:pPr marL="0" indent="0">
              <a:buNone/>
            </a:pPr>
            <a:r>
              <a:rPr lang="en-GB" sz="2000" dirty="0">
                <a:latin typeface="Arial" panose="020B0604020202020204" pitchFamily="34" charset="0"/>
                <a:cs typeface="Arial" panose="020B0604020202020204" pitchFamily="34" charset="0"/>
              </a:rPr>
              <a:t>Helpdesk 03000 415 415, email as above</a:t>
            </a:r>
          </a:p>
          <a:p>
            <a:r>
              <a:rPr lang="en-GB" sz="1800" dirty="0">
                <a:latin typeface="Arial" panose="020B0604020202020204" pitchFamily="34" charset="0"/>
                <a:cs typeface="Arial" panose="020B0604020202020204" pitchFamily="34" charset="0"/>
              </a:rPr>
              <a:t>Book an SFS training course, email </a:t>
            </a:r>
            <a:r>
              <a:rPr lang="en-GB" sz="1800" dirty="0">
                <a:latin typeface="Arial" panose="020B0604020202020204" pitchFamily="34" charset="0"/>
                <a:cs typeface="Arial" panose="020B0604020202020204" pitchFamily="34" charset="0"/>
                <a:hlinkClick r:id="rId4"/>
              </a:rPr>
              <a:t>sfstraining@theeducationpeople.org</a:t>
            </a:r>
            <a:r>
              <a:rPr lang="en-GB" sz="1800" dirty="0"/>
              <a:t> </a:t>
            </a:r>
          </a:p>
          <a:p>
            <a:r>
              <a:rPr lang="en-GB" sz="1800" dirty="0">
                <a:latin typeface="Arial" panose="020B0604020202020204" pitchFamily="34" charset="0"/>
                <a:cs typeface="Arial" panose="020B0604020202020204" pitchFamily="34" charset="0"/>
              </a:rPr>
              <a:t>Budget submission updates: </a:t>
            </a:r>
            <a:r>
              <a:rPr lang="en-GB" sz="1800" u="sng" dirty="0">
                <a:solidFill>
                  <a:schemeClr val="tx2"/>
                </a:solidFill>
                <a:latin typeface="Arial" panose="020B0604020202020204" pitchFamily="34" charset="0"/>
                <a:cs typeface="Arial" panose="020B0604020202020204" pitchFamily="34" charset="0"/>
                <a:hlinkClick r:id="rId5"/>
              </a:rPr>
              <a:t>schoolfinancereturns@theeducationpeople.org</a:t>
            </a:r>
            <a:r>
              <a:rPr lang="en-GB" sz="1800" u="sng" dirty="0">
                <a:solidFill>
                  <a:schemeClr val="tx2"/>
                </a:solidFill>
                <a:latin typeface="Arial" panose="020B0604020202020204" pitchFamily="34" charset="0"/>
                <a:cs typeface="Arial" panose="020B0604020202020204" pitchFamily="34" charset="0"/>
              </a:rPr>
              <a:t> </a:t>
            </a:r>
          </a:p>
          <a:p>
            <a:pPr marL="0" indent="0">
              <a:buNone/>
            </a:pPr>
            <a:r>
              <a:rPr lang="en-GB"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11554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FDE9B91-A287-4AA2-BCE5-5511ABE64F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0334" y="230408"/>
            <a:ext cx="6723332" cy="3486624"/>
          </a:xfrm>
          <a:prstGeom prst="rect">
            <a:avLst/>
          </a:prstGeom>
        </p:spPr>
      </p:pic>
      <p:cxnSp>
        <p:nvCxnSpPr>
          <p:cNvPr id="8" name="Straight Connector 7">
            <a:extLst>
              <a:ext uri="{FF2B5EF4-FFF2-40B4-BE49-F238E27FC236}">
                <a16:creationId xmlns:a16="http://schemas.microsoft.com/office/drawing/2014/main" id="{0831515A-7797-400C-9B64-9FF8C4EC4510}"/>
              </a:ext>
            </a:extLst>
          </p:cNvPr>
          <p:cNvCxnSpPr/>
          <p:nvPr/>
        </p:nvCxnSpPr>
        <p:spPr>
          <a:xfrm>
            <a:off x="1619672" y="3553763"/>
            <a:ext cx="5760640" cy="0"/>
          </a:xfrm>
          <a:prstGeom prst="line">
            <a:avLst/>
          </a:prstGeom>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764823-A556-4987-837B-45010D911642}"/>
              </a:ext>
            </a:extLst>
          </p:cNvPr>
          <p:cNvSpPr txBox="1"/>
          <p:nvPr/>
        </p:nvSpPr>
        <p:spPr>
          <a:xfrm>
            <a:off x="3059832" y="3923764"/>
            <a:ext cx="2736304" cy="369332"/>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Thank you </a:t>
            </a:r>
          </a:p>
        </p:txBody>
      </p:sp>
      <p:pic>
        <p:nvPicPr>
          <p:cNvPr id="10" name="Picture 2">
            <a:extLst>
              <a:ext uri="{FF2B5EF4-FFF2-40B4-BE49-F238E27FC236}">
                <a16:creationId xmlns:a16="http://schemas.microsoft.com/office/drawing/2014/main" id="{55AF27F2-15E6-4F0F-8773-77EB6C5990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descr="http://knet/ourcouncil/PublishingImages/KCC_Logo_medium.jpg">
            <a:extLst>
              <a:ext uri="{FF2B5EF4-FFF2-40B4-BE49-F238E27FC236}">
                <a16:creationId xmlns:a16="http://schemas.microsoft.com/office/drawing/2014/main" id="{27C8C078-2C02-449C-A588-90F39AB0D3B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6652" y="6056920"/>
            <a:ext cx="1050470" cy="68407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B6CD87C9-AD43-4ACD-BB33-2EFE66C91DA0}"/>
              </a:ext>
            </a:extLst>
          </p:cNvPr>
          <p:cNvSpPr txBox="1"/>
          <p:nvPr/>
        </p:nvSpPr>
        <p:spPr>
          <a:xfrm>
            <a:off x="161206" y="6237312"/>
            <a:ext cx="3186658"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spTree>
    <p:extLst>
      <p:ext uri="{BB962C8B-B14F-4D97-AF65-F5344CB8AC3E}">
        <p14:creationId xmlns:p14="http://schemas.microsoft.com/office/powerpoint/2010/main" val="37082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251520" y="1590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Agenda</a:t>
            </a:r>
          </a:p>
        </p:txBody>
      </p:sp>
      <p:sp>
        <p:nvSpPr>
          <p:cNvPr id="7" name="TextBox 6">
            <a:extLst>
              <a:ext uri="{FF2B5EF4-FFF2-40B4-BE49-F238E27FC236}">
                <a16:creationId xmlns:a16="http://schemas.microsoft.com/office/drawing/2014/main" id="{05D70B98-9E3D-4BEB-9576-3A7D50DFA7C4}"/>
              </a:ext>
            </a:extLst>
          </p:cNvPr>
          <p:cNvSpPr txBox="1"/>
          <p:nvPr/>
        </p:nvSpPr>
        <p:spPr>
          <a:xfrm>
            <a:off x="161206" y="6237312"/>
            <a:ext cx="3186658"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graphicFrame>
        <p:nvGraphicFramePr>
          <p:cNvPr id="2" name="Table 1">
            <a:extLst>
              <a:ext uri="{FF2B5EF4-FFF2-40B4-BE49-F238E27FC236}">
                <a16:creationId xmlns:a16="http://schemas.microsoft.com/office/drawing/2014/main" id="{7D621162-F486-4448-845A-CAFAA31EDAD4}"/>
              </a:ext>
            </a:extLst>
          </p:cNvPr>
          <p:cNvGraphicFramePr>
            <a:graphicFrameLocks noGrp="1"/>
          </p:cNvGraphicFramePr>
          <p:nvPr>
            <p:extLst>
              <p:ext uri="{D42A27DB-BD31-4B8C-83A1-F6EECF244321}">
                <p14:modId xmlns:p14="http://schemas.microsoft.com/office/powerpoint/2010/main" val="3630288210"/>
              </p:ext>
            </p:extLst>
          </p:nvPr>
        </p:nvGraphicFramePr>
        <p:xfrm>
          <a:off x="1475656" y="1124744"/>
          <a:ext cx="6158631" cy="5096773"/>
        </p:xfrm>
        <a:graphic>
          <a:graphicData uri="http://schemas.openxmlformats.org/drawingml/2006/table">
            <a:tbl>
              <a:tblPr/>
              <a:tblGrid>
                <a:gridCol w="781916">
                  <a:extLst>
                    <a:ext uri="{9D8B030D-6E8A-4147-A177-3AD203B41FA5}">
                      <a16:colId xmlns:a16="http://schemas.microsoft.com/office/drawing/2014/main" val="3201536713"/>
                    </a:ext>
                  </a:extLst>
                </a:gridCol>
                <a:gridCol w="3178524">
                  <a:extLst>
                    <a:ext uri="{9D8B030D-6E8A-4147-A177-3AD203B41FA5}">
                      <a16:colId xmlns:a16="http://schemas.microsoft.com/office/drawing/2014/main" val="71518868"/>
                    </a:ext>
                  </a:extLst>
                </a:gridCol>
                <a:gridCol w="2198191">
                  <a:extLst>
                    <a:ext uri="{9D8B030D-6E8A-4147-A177-3AD203B41FA5}">
                      <a16:colId xmlns:a16="http://schemas.microsoft.com/office/drawing/2014/main" val="2323195137"/>
                    </a:ext>
                  </a:extLst>
                </a:gridCol>
              </a:tblGrid>
              <a:tr h="196344">
                <a:tc gridSpan="2">
                  <a:txBody>
                    <a:bodyPr/>
                    <a:lstStyle/>
                    <a:p>
                      <a:pPr>
                        <a:spcBef>
                          <a:spcPts val="200"/>
                        </a:spcBef>
                        <a:spcAft>
                          <a:spcPts val="2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a:spcBef>
                          <a:spcPts val="200"/>
                        </a:spcBef>
                        <a:spcAft>
                          <a:spcPts val="2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2061048"/>
                  </a:ext>
                </a:extLst>
              </a:tr>
              <a:tr h="196344">
                <a:tc gridSpan="2">
                  <a:txBody>
                    <a:bodyPr/>
                    <a:lstStyle/>
                    <a:p>
                      <a:pPr>
                        <a:spcBef>
                          <a:spcPts val="200"/>
                        </a:spcBef>
                        <a:spcAft>
                          <a:spcPts val="200"/>
                        </a:spcAft>
                      </a:pP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a:spcBef>
                          <a:spcPts val="200"/>
                        </a:spcBef>
                        <a:spcAft>
                          <a:spcPts val="200"/>
                        </a:spcAft>
                      </a:pPr>
                      <a:r>
                        <a:rPr lang="en-GB" sz="1600" b="1" dirty="0">
                          <a:effectLst/>
                          <a:latin typeface="Arial" panose="020B0604020202020204" pitchFamily="34" charset="0"/>
                          <a:ea typeface="Calibri" panose="020F050202020403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7632008"/>
                  </a:ext>
                </a:extLst>
              </a:tr>
              <a:tr h="1224993">
                <a:tc>
                  <a:txBody>
                    <a:bodyPr/>
                    <a:lstStyle/>
                    <a:p>
                      <a:pPr>
                        <a:spcBef>
                          <a:spcPts val="600"/>
                        </a:spcBef>
                        <a:spcAft>
                          <a:spcPts val="600"/>
                        </a:spcAft>
                      </a:pPr>
                      <a:r>
                        <a:rPr lang="en-GB" sz="1600" b="1" dirty="0">
                          <a:effectLst/>
                          <a:latin typeface="Arial"/>
                          <a:ea typeface="Calibri" panose="020F0502020204030204" pitchFamily="34" charset="0"/>
                          <a:cs typeface="Arial"/>
                        </a:rPr>
                        <a:t>9:30</a:t>
                      </a:r>
                    </a:p>
                    <a:p>
                      <a:pPr lvl="0">
                        <a:spcBef>
                          <a:spcPts val="600"/>
                        </a:spcBef>
                        <a:spcAft>
                          <a:spcPts val="600"/>
                        </a:spcAft>
                        <a:buNone/>
                      </a:pPr>
                      <a:r>
                        <a:rPr lang="en-GB" sz="1600" b="1" dirty="0">
                          <a:effectLst/>
                          <a:latin typeface="Arial"/>
                          <a:ea typeface="Calibri" panose="020F0502020204030204" pitchFamily="34" charset="0"/>
                          <a:cs typeface="Arial"/>
                        </a:rPr>
                        <a:t>9:35</a:t>
                      </a:r>
                    </a:p>
                    <a:p>
                      <a:pPr lvl="0">
                        <a:spcBef>
                          <a:spcPts val="600"/>
                        </a:spcBef>
                        <a:spcAft>
                          <a:spcPts val="600"/>
                        </a:spcAft>
                        <a:buNone/>
                      </a:pPr>
                      <a:r>
                        <a:rPr lang="en-GB" sz="1600" b="1" dirty="0">
                          <a:effectLst/>
                          <a:latin typeface="Arial"/>
                          <a:ea typeface="Calibri" panose="020F0502020204030204" pitchFamily="34" charset="0"/>
                          <a:cs typeface="Arial"/>
                        </a:rPr>
                        <a:t>10:00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Welcome to FIG </a:t>
                      </a:r>
                    </a:p>
                    <a:p>
                      <a:pPr lvl="0">
                        <a:spcBef>
                          <a:spcPts val="600"/>
                        </a:spcBef>
                        <a:spcAft>
                          <a:spcPts val="600"/>
                        </a:spcAft>
                        <a:buNone/>
                      </a:pPr>
                      <a:r>
                        <a:rPr lang="en-GB" sz="1600" dirty="0">
                          <a:effectLst/>
                          <a:latin typeface="Arial"/>
                          <a:cs typeface="Arial"/>
                        </a:rPr>
                        <a:t>BPS Version 12 Updates</a:t>
                      </a:r>
                    </a:p>
                    <a:p>
                      <a:pPr lvl="0">
                        <a:spcBef>
                          <a:spcPts val="600"/>
                        </a:spcBef>
                        <a:spcAft>
                          <a:spcPts val="600"/>
                        </a:spcAft>
                        <a:buNone/>
                      </a:pPr>
                      <a:r>
                        <a:rPr lang="en-GB" sz="1600" dirty="0">
                          <a:effectLst/>
                          <a:latin typeface="Arial"/>
                          <a:cs typeface="Arial"/>
                        </a:rPr>
                        <a:t>Governor Services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a:ea typeface="Calibri" panose="020F0502020204030204" pitchFamily="34" charset="0"/>
                          <a:cs typeface="Arial"/>
                        </a:rPr>
                        <a:t>Emma</a:t>
                      </a:r>
                    </a:p>
                    <a:p>
                      <a:pPr lvl="0">
                        <a:spcBef>
                          <a:spcPts val="600"/>
                        </a:spcBef>
                        <a:spcAft>
                          <a:spcPts val="600"/>
                        </a:spcAft>
                        <a:buNone/>
                      </a:pPr>
                      <a:r>
                        <a:rPr lang="en-GB" sz="1600" dirty="0">
                          <a:effectLst/>
                          <a:latin typeface="Arial"/>
                          <a:ea typeface="Calibri" panose="020F0502020204030204" pitchFamily="34" charset="0"/>
                          <a:cs typeface="Arial"/>
                        </a:rPr>
                        <a:t>Nick</a:t>
                      </a:r>
                    </a:p>
                    <a:p>
                      <a:pPr>
                        <a:spcBef>
                          <a:spcPts val="600"/>
                        </a:spcBef>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Lorraine Monkhouse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0973344"/>
                  </a:ext>
                </a:extLst>
              </a:tr>
              <a:tr h="441774">
                <a:tc>
                  <a:txBody>
                    <a:bodyPr/>
                    <a:lstStyle/>
                    <a:p>
                      <a:pPr>
                        <a:spcBef>
                          <a:spcPts val="600"/>
                        </a:spcBef>
                        <a:spcAft>
                          <a:spcPts val="600"/>
                        </a:spcAft>
                      </a:pPr>
                      <a:r>
                        <a:rPr lang="en-GB" sz="1600" b="1" dirty="0">
                          <a:effectLst/>
                          <a:latin typeface="Arial"/>
                          <a:ea typeface="Calibri" panose="020F0502020204030204" pitchFamily="34" charset="0"/>
                          <a:cs typeface="Arial"/>
                        </a:rPr>
                        <a:t>10:45</a:t>
                      </a:r>
                      <a:endParaRPr lang="en-GB" sz="1600"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600" dirty="0">
                          <a:effectLst/>
                          <a:latin typeface="Arial"/>
                          <a:cs typeface="Arial"/>
                        </a:rPr>
                        <a:t>Refreshment Break</a:t>
                      </a:r>
                    </a:p>
                    <a:p>
                      <a:pPr>
                        <a:spcBef>
                          <a:spcPts val="600"/>
                        </a:spcBef>
                        <a:spcAft>
                          <a:spcPts val="600"/>
                        </a:spcAft>
                      </a:pP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endParaRPr lang="en-GB" sz="1600"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35595"/>
                  </a:ext>
                </a:extLst>
              </a:tr>
              <a:tr h="515403">
                <a:tc>
                  <a:txBody>
                    <a:bodyPr/>
                    <a:lstStyle/>
                    <a:p>
                      <a:pPr>
                        <a:spcBef>
                          <a:spcPts val="600"/>
                        </a:spcBef>
                        <a:spcAft>
                          <a:spcPts val="600"/>
                        </a:spcAft>
                      </a:pPr>
                      <a:r>
                        <a:rPr lang="en-GB" sz="1600" b="1" dirty="0">
                          <a:effectLst/>
                          <a:latin typeface="Arial"/>
                          <a:ea typeface="Calibri" panose="020F0502020204030204" pitchFamily="34" charset="0"/>
                          <a:cs typeface="Arial"/>
                        </a:rPr>
                        <a:t>11:00</a:t>
                      </a:r>
                      <a:endParaRPr lang="en-GB" sz="1600"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a:ea typeface="Calibri" panose="020F0502020204030204" pitchFamily="34" charset="0"/>
                          <a:cs typeface="Arial"/>
                        </a:rPr>
                        <a:t>Financial Risk Register Training</a:t>
                      </a:r>
                    </a:p>
                    <a:p>
                      <a:pPr>
                        <a:spcBef>
                          <a:spcPts val="600"/>
                        </a:spcBef>
                        <a:spcAft>
                          <a:spcPts val="600"/>
                        </a:spcAft>
                      </a:pP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 Matt</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0902065"/>
                  </a:ext>
                </a:extLst>
              </a:tr>
              <a:tr h="834462">
                <a:tc>
                  <a:txBody>
                    <a:bodyPr/>
                    <a:lstStyle/>
                    <a:p>
                      <a:pPr>
                        <a:spcBef>
                          <a:spcPts val="600"/>
                        </a:spcBef>
                        <a:spcAft>
                          <a:spcPts val="600"/>
                        </a:spcAft>
                      </a:pPr>
                      <a:r>
                        <a:rPr lang="en-GB" sz="1600" b="1" dirty="0">
                          <a:effectLst/>
                          <a:latin typeface="Arial"/>
                          <a:ea typeface="Calibri" panose="020F0502020204030204" pitchFamily="34" charset="0"/>
                          <a:cs typeface="Arial"/>
                        </a:rPr>
                        <a:t>11:45</a:t>
                      </a:r>
                    </a:p>
                    <a:p>
                      <a:pPr lvl="0">
                        <a:spcBef>
                          <a:spcPts val="600"/>
                        </a:spcBef>
                        <a:spcAft>
                          <a:spcPts val="600"/>
                        </a:spcAft>
                        <a:buNone/>
                      </a:pPr>
                      <a:r>
                        <a:rPr lang="en-GB" sz="1600" b="1" dirty="0">
                          <a:effectLst/>
                          <a:latin typeface="Arial"/>
                          <a:ea typeface="Calibri" panose="020F0502020204030204" pitchFamily="34" charset="0"/>
                          <a:cs typeface="Arial"/>
                        </a:rPr>
                        <a:t>12:00</a:t>
                      </a:r>
                    </a:p>
                    <a:p>
                      <a:pPr lvl="0">
                        <a:spcBef>
                          <a:spcPts val="600"/>
                        </a:spcBef>
                        <a:spcAft>
                          <a:spcPts val="600"/>
                        </a:spcAft>
                        <a:buNone/>
                      </a:pPr>
                      <a:endParaRPr lang="en-GB" sz="1600" b="1"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a:ea typeface="Calibri" panose="020F0502020204030204" pitchFamily="34" charset="0"/>
                          <a:cs typeface="Arial"/>
                        </a:rPr>
                        <a:t>SFS Updates</a:t>
                      </a:r>
                    </a:p>
                    <a:p>
                      <a:pPr lvl="0">
                        <a:spcBef>
                          <a:spcPts val="600"/>
                        </a:spcBef>
                        <a:spcAft>
                          <a:spcPts val="600"/>
                        </a:spcAft>
                        <a:buNone/>
                      </a:pPr>
                      <a:r>
                        <a:rPr lang="en-GB" sz="1600" dirty="0">
                          <a:effectLst/>
                          <a:latin typeface="Arial"/>
                          <a:cs typeface="Arial"/>
                        </a:rPr>
                        <a:t>Finish and close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a:ea typeface="Calibri" panose="020F0502020204030204" pitchFamily="34" charset="0"/>
                          <a:cs typeface="Arial"/>
                        </a:rPr>
                        <a:t> Emma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5619021"/>
                  </a:ext>
                </a:extLst>
              </a:tr>
              <a:tr h="871276">
                <a:tc>
                  <a:txBody>
                    <a:bodyPr/>
                    <a:lstStyle/>
                    <a:p>
                      <a:pPr>
                        <a:spcBef>
                          <a:spcPts val="600"/>
                        </a:spcBef>
                        <a:spcAft>
                          <a:spcPts val="600"/>
                        </a:spcAft>
                      </a:pPr>
                      <a:endParaRPr lang="en-GB" sz="1600" b="1"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endParaRPr lang="en-GB" sz="1600"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endParaRPr lang="en-GB" sz="1600"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6028698"/>
                  </a:ext>
                </a:extLst>
              </a:tr>
              <a:tr h="196344">
                <a:tc>
                  <a:txBody>
                    <a:bodyPr/>
                    <a:lstStyle/>
                    <a:p>
                      <a:pPr>
                        <a:spcBef>
                          <a:spcPts val="600"/>
                        </a:spcBef>
                        <a:spcAft>
                          <a:spcPts val="600"/>
                        </a:spcAft>
                      </a:pPr>
                      <a:endParaRPr lang="en-GB" sz="1600" b="1"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endParaRPr lang="en-GB" sz="1600" dirty="0">
                        <a:effectLst/>
                        <a:latin typeface="Arial"/>
                        <a:ea typeface="Calibri" panose="020F0502020204030204" pitchFamily="34" charset="0"/>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71072840"/>
                  </a:ext>
                </a:extLst>
              </a:tr>
            </a:tbl>
          </a:graphicData>
        </a:graphic>
      </p:graphicFrame>
    </p:spTree>
    <p:extLst>
      <p:ext uri="{BB962C8B-B14F-4D97-AF65-F5344CB8AC3E}">
        <p14:creationId xmlns:p14="http://schemas.microsoft.com/office/powerpoint/2010/main" val="535483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1"/>
          <p:cNvSpPr>
            <a:spLocks noChangeArrowheads="1"/>
          </p:cNvSpPr>
          <p:nvPr/>
        </p:nvSpPr>
        <p:spPr bwMode="auto">
          <a:xfrm>
            <a:off x="1187624" y="1988840"/>
            <a:ext cx="5976937" cy="3323987"/>
          </a:xfrm>
          <a:prstGeom prst="rect">
            <a:avLst/>
          </a:prstGeom>
          <a:noFill/>
          <a:ln w="9525">
            <a:noFill/>
            <a:miter lim="800000"/>
            <a:headEnd/>
            <a:tailEnd/>
          </a:ln>
        </p:spPr>
        <p:txBody>
          <a:bodyPr anchor="t">
            <a:spAutoFit/>
          </a:bodyPr>
          <a:lstStyle/>
          <a:p>
            <a:pPr marL="571500" indent="-571500">
              <a:buFont typeface="Arial" panose="020B0604020202020204" pitchFamily="34" charset="0"/>
              <a:buChar char="•"/>
            </a:pPr>
            <a:r>
              <a:rPr lang="en-GB" sz="2400" dirty="0">
                <a:latin typeface="Arial"/>
                <a:cs typeface="Arial"/>
              </a:rPr>
              <a:t>All delegates are muted when they join the webinar</a:t>
            </a:r>
            <a:endParaRPr lang="en-US" dirty="0"/>
          </a:p>
          <a:p>
            <a:pPr marL="571500" indent="-571500">
              <a:buFont typeface="Arial" panose="020B0604020202020204" pitchFamily="34" charset="0"/>
              <a:buChar char="•"/>
            </a:pPr>
            <a:endParaRPr lang="en-GB" dirty="0">
              <a:cs typeface="Calibri"/>
            </a:endParaRPr>
          </a:p>
          <a:p>
            <a:pPr marL="571500" indent="-571500">
              <a:buFont typeface="Arial" panose="020B0604020202020204" pitchFamily="34" charset="0"/>
              <a:buChar char="•"/>
            </a:pPr>
            <a:r>
              <a:rPr lang="en-GB" sz="2400" dirty="0">
                <a:latin typeface="Arial"/>
                <a:cs typeface="Calibri"/>
              </a:rPr>
              <a:t>Questions must be typed into the chat box</a:t>
            </a:r>
          </a:p>
          <a:p>
            <a:pPr marL="457200" indent="-457200">
              <a:buFont typeface="Arial" panose="020B0604020202020204" pitchFamily="34" charset="0"/>
              <a:buChar char="•"/>
            </a:pPr>
            <a:endParaRPr lang="en-GB" sz="2400" dirty="0">
              <a:cs typeface="Arial" charset="0"/>
            </a:endParaRPr>
          </a:p>
          <a:p>
            <a:pPr marL="457200" indent="-457200">
              <a:buFont typeface="Arial" panose="020B0604020202020204" pitchFamily="34" charset="0"/>
              <a:buChar char="•"/>
            </a:pPr>
            <a:r>
              <a:rPr lang="en-GB" sz="2400" dirty="0">
                <a:latin typeface="Arial"/>
                <a:cs typeface="Arial"/>
              </a:rPr>
              <a:t>The webinar will be recorded</a:t>
            </a:r>
            <a:endParaRPr lang="en-GB" sz="2400" dirty="0">
              <a:latin typeface="Arial" pitchFamily="34" charset="0"/>
              <a:cs typeface="Arial" pitchFamily="34" charset="0"/>
            </a:endParaRPr>
          </a:p>
          <a:p>
            <a:endParaRPr lang="en-GB" sz="2400" dirty="0">
              <a:cs typeface="Arial" charset="0"/>
            </a:endParaRPr>
          </a:p>
          <a:p>
            <a:pPr marL="457200" indent="-457200">
              <a:buFont typeface="Arial" panose="020B0604020202020204" pitchFamily="34" charset="0"/>
              <a:buChar char="•"/>
            </a:pPr>
            <a:r>
              <a:rPr lang="en-GB" sz="2400" dirty="0">
                <a:latin typeface="Arial" pitchFamily="34" charset="0"/>
                <a:cs typeface="Arial" pitchFamily="34" charset="0"/>
              </a:rPr>
              <a:t> Timings</a:t>
            </a:r>
          </a:p>
        </p:txBody>
      </p:sp>
      <p:pic>
        <p:nvPicPr>
          <p:cNvPr id="5124" name="Picture 7" descr="C:\Documents and Settings\attwej01\Local Settings\Temporary Internet Files\Content.IE5\ES1COX5M\MC900340286[1].wmf"/>
          <p:cNvPicPr>
            <a:picLocks noChangeAspect="1" noChangeArrowheads="1"/>
          </p:cNvPicPr>
          <p:nvPr/>
        </p:nvPicPr>
        <p:blipFill>
          <a:blip r:embed="rId3" cstate="print"/>
          <a:srcRect/>
          <a:stretch>
            <a:fillRect/>
          </a:stretch>
        </p:blipFill>
        <p:spPr bwMode="auto">
          <a:xfrm>
            <a:off x="6012168" y="3397278"/>
            <a:ext cx="1517075" cy="1800000"/>
          </a:xfrm>
          <a:prstGeom prst="rect">
            <a:avLst/>
          </a:prstGeom>
          <a:noFill/>
          <a:ln w="9525">
            <a:noFill/>
            <a:miter lim="800000"/>
            <a:headEnd/>
            <a:tailEnd/>
          </a:ln>
        </p:spPr>
      </p:pic>
      <p:sp>
        <p:nvSpPr>
          <p:cNvPr id="5" name="Rounded Rectangle 5">
            <a:extLst>
              <a:ext uri="{FF2B5EF4-FFF2-40B4-BE49-F238E27FC236}">
                <a16:creationId xmlns:a16="http://schemas.microsoft.com/office/drawing/2014/main" id="{69FC061E-39D1-4A1A-8BAB-3A0B6146F147}"/>
              </a:ext>
            </a:extLst>
          </p:cNvPr>
          <p:cNvSpPr/>
          <p:nvPr/>
        </p:nvSpPr>
        <p:spPr>
          <a:xfrm>
            <a:off x="251520" y="2606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a:cs typeface="Arial"/>
              </a:rPr>
              <a:t>Housekeeping…</a:t>
            </a:r>
          </a:p>
        </p:txBody>
      </p:sp>
      <p:pic>
        <p:nvPicPr>
          <p:cNvPr id="6" name="Picture 5">
            <a:extLst>
              <a:ext uri="{FF2B5EF4-FFF2-40B4-BE49-F238E27FC236}">
                <a16:creationId xmlns:a16="http://schemas.microsoft.com/office/drawing/2014/main" id="{5DEBF442-F206-4AFA-97E1-4B02A36F2430}"/>
              </a:ext>
            </a:extLst>
          </p:cNvPr>
          <p:cNvPicPr>
            <a:picLocks noChangeAspect="1"/>
          </p:cNvPicPr>
          <p:nvPr/>
        </p:nvPicPr>
        <p:blipFill rotWithShape="1">
          <a:blip r:embed="rId4">
            <a:extLst>
              <a:ext uri="{28A0092B-C50C-407E-A947-70E740481C1C}">
                <a14:useLocalDpi xmlns:a14="http://schemas.microsoft.com/office/drawing/2010/main" val="0"/>
              </a:ext>
            </a:extLst>
          </a:blip>
          <a:srcRect b="8030"/>
          <a:stretch/>
        </p:blipFill>
        <p:spPr>
          <a:xfrm>
            <a:off x="7045754" y="263412"/>
            <a:ext cx="1944216" cy="2086354"/>
          </a:xfrm>
          <a:prstGeom prst="rect">
            <a:avLst/>
          </a:prstGeom>
        </p:spPr>
      </p:pic>
      <p:sp>
        <p:nvSpPr>
          <p:cNvPr id="7" name="TextBox 6">
            <a:extLst>
              <a:ext uri="{FF2B5EF4-FFF2-40B4-BE49-F238E27FC236}">
                <a16:creationId xmlns:a16="http://schemas.microsoft.com/office/drawing/2014/main" id="{D055E35E-40C9-4F23-8F2E-BE5C49A94A0F}"/>
              </a:ext>
            </a:extLst>
          </p:cNvPr>
          <p:cNvSpPr txBox="1"/>
          <p:nvPr/>
        </p:nvSpPr>
        <p:spPr>
          <a:xfrm>
            <a:off x="161206" y="6237312"/>
            <a:ext cx="3186658"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pic>
        <p:nvPicPr>
          <p:cNvPr id="8" name="Picture 2">
            <a:extLst>
              <a:ext uri="{FF2B5EF4-FFF2-40B4-BE49-F238E27FC236}">
                <a16:creationId xmlns:a16="http://schemas.microsoft.com/office/drawing/2014/main" id="{D2FB2CD2-FDB4-460C-B413-55CF533809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FE2674E3-E178-4938-A44E-30AEC60A4A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a:extLst>
              <a:ext uri="{FF2B5EF4-FFF2-40B4-BE49-F238E27FC236}">
                <a16:creationId xmlns:a16="http://schemas.microsoft.com/office/drawing/2014/main" id="{4078B9FB-4947-48DD-9EEE-482C1ABE246B}"/>
              </a:ext>
            </a:extLst>
          </p:cNvPr>
          <p:cNvSpPr/>
          <p:nvPr/>
        </p:nvSpPr>
        <p:spPr>
          <a:xfrm>
            <a:off x="539552" y="332656"/>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Updates – Statutory Finance </a:t>
            </a:r>
          </a:p>
        </p:txBody>
      </p:sp>
      <p:sp>
        <p:nvSpPr>
          <p:cNvPr id="7" name="TextBox 6">
            <a:extLst>
              <a:ext uri="{FF2B5EF4-FFF2-40B4-BE49-F238E27FC236}">
                <a16:creationId xmlns:a16="http://schemas.microsoft.com/office/drawing/2014/main" id="{0A6FC8C5-2CF8-4735-A412-2CF879DBC98A}"/>
              </a:ext>
            </a:extLst>
          </p:cNvPr>
          <p:cNvSpPr txBox="1"/>
          <p:nvPr/>
        </p:nvSpPr>
        <p:spPr>
          <a:xfrm>
            <a:off x="161206" y="6237312"/>
            <a:ext cx="3186658"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sp>
        <p:nvSpPr>
          <p:cNvPr id="3" name="TextBox 2">
            <a:extLst>
              <a:ext uri="{FF2B5EF4-FFF2-40B4-BE49-F238E27FC236}">
                <a16:creationId xmlns:a16="http://schemas.microsoft.com/office/drawing/2014/main" id="{DE55A4E6-6DFC-4103-B61F-F47EF9924DCA}"/>
              </a:ext>
            </a:extLst>
          </p:cNvPr>
          <p:cNvSpPr txBox="1"/>
          <p:nvPr/>
        </p:nvSpPr>
        <p:spPr>
          <a:xfrm>
            <a:off x="457048" y="1556792"/>
            <a:ext cx="7848872" cy="4524315"/>
          </a:xfrm>
          <a:prstGeom prst="rect">
            <a:avLst/>
          </a:prstGeom>
          <a:noFill/>
        </p:spPr>
        <p:txBody>
          <a:bodyPr wrap="square" rtlCol="0">
            <a:spAutoFit/>
          </a:bodyPr>
          <a:lstStyle/>
          <a:p>
            <a:r>
              <a:rPr lang="en-GB" b="1" dirty="0"/>
              <a:t>                                   </a:t>
            </a:r>
          </a:p>
          <a:p>
            <a:endParaRPr lang="en-GB" b="1" dirty="0"/>
          </a:p>
          <a:p>
            <a:endParaRPr lang="en-GB" b="1" dirty="0"/>
          </a:p>
          <a:p>
            <a:pPr algn="just"/>
            <a:r>
              <a:rPr lang="en-GB" sz="2400" b="1" dirty="0"/>
              <a:t>A big                               from the Returns Team for the sterling </a:t>
            </a:r>
          </a:p>
          <a:p>
            <a:pPr algn="just"/>
            <a:endParaRPr lang="en-GB" sz="2400" b="1" dirty="0"/>
          </a:p>
          <a:p>
            <a:pPr algn="just"/>
            <a:endParaRPr lang="en-GB" sz="2400" b="1" dirty="0"/>
          </a:p>
          <a:p>
            <a:pPr algn="just"/>
            <a:r>
              <a:rPr lang="en-GB" sz="2400" b="1" dirty="0"/>
              <a:t>efforts made by all contributors to the Closure of Accounts process and the SFVS returns.</a:t>
            </a:r>
          </a:p>
          <a:p>
            <a:pPr algn="just"/>
            <a:endParaRPr lang="en-GB" sz="2400" b="1" dirty="0"/>
          </a:p>
          <a:p>
            <a:pPr algn="just"/>
            <a:r>
              <a:rPr lang="en-GB" sz="2400" b="1" dirty="0"/>
              <a:t>We know it was not easy during the lockdown and home working requirements, particularly with regard to FGB meetings.</a:t>
            </a:r>
            <a:endParaRPr lang="en-GB" b="1" dirty="0"/>
          </a:p>
          <a:p>
            <a:endParaRPr lang="en-GB" b="1" dirty="0"/>
          </a:p>
        </p:txBody>
      </p:sp>
      <p:pic>
        <p:nvPicPr>
          <p:cNvPr id="8" name="Picture 7" descr="A close up of a sign&#10;&#10;Description automatically generated">
            <a:extLst>
              <a:ext uri="{FF2B5EF4-FFF2-40B4-BE49-F238E27FC236}">
                <a16:creationId xmlns:a16="http://schemas.microsoft.com/office/drawing/2014/main" id="{0D3A9762-0F9F-421B-BAF4-9840311CC9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1707062"/>
            <a:ext cx="1728192" cy="1728192"/>
          </a:xfrm>
          <a:prstGeom prst="rect">
            <a:avLst/>
          </a:prstGeom>
        </p:spPr>
      </p:pic>
    </p:spTree>
    <p:extLst>
      <p:ext uri="{BB962C8B-B14F-4D97-AF65-F5344CB8AC3E}">
        <p14:creationId xmlns:p14="http://schemas.microsoft.com/office/powerpoint/2010/main" val="3748960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093296"/>
            <a:ext cx="13144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251520" y="2606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Updates – Statutory Finance </a:t>
            </a:r>
          </a:p>
        </p:txBody>
      </p:sp>
      <p:sp>
        <p:nvSpPr>
          <p:cNvPr id="8" name="TextBox 7">
            <a:extLst>
              <a:ext uri="{FF2B5EF4-FFF2-40B4-BE49-F238E27FC236}">
                <a16:creationId xmlns:a16="http://schemas.microsoft.com/office/drawing/2014/main" id="{5A48BDC7-F436-4A77-B2A2-DA6BFC62B15E}"/>
              </a:ext>
            </a:extLst>
          </p:cNvPr>
          <p:cNvSpPr txBox="1"/>
          <p:nvPr/>
        </p:nvSpPr>
        <p:spPr>
          <a:xfrm>
            <a:off x="161206" y="6237312"/>
            <a:ext cx="3258666" cy="369332"/>
          </a:xfrm>
          <a:prstGeom prst="rect">
            <a:avLst/>
          </a:prstGeom>
          <a:noFill/>
          <a:ln>
            <a:noFill/>
          </a:ln>
        </p:spPr>
        <p:txBody>
          <a:bodyPr wrap="square" rtlCol="0">
            <a:spAutoFit/>
          </a:bodyPr>
          <a:lstStyle/>
          <a:p>
            <a:r>
              <a:rPr lang="en-GB" dirty="0">
                <a:solidFill>
                  <a:srgbClr val="7800AF"/>
                </a:solidFill>
                <a:latin typeface="Arial" panose="020B0604020202020204" pitchFamily="34" charset="0"/>
                <a:cs typeface="Arial" panose="020B0604020202020204" pitchFamily="34" charset="0"/>
              </a:rPr>
              <a:t>www.theeducationpeople.org</a:t>
            </a:r>
          </a:p>
        </p:txBody>
      </p:sp>
      <p:sp>
        <p:nvSpPr>
          <p:cNvPr id="2" name="TextBox 1">
            <a:extLst>
              <a:ext uri="{FF2B5EF4-FFF2-40B4-BE49-F238E27FC236}">
                <a16:creationId xmlns:a16="http://schemas.microsoft.com/office/drawing/2014/main" id="{7B68557E-C32F-406B-BF32-1BA0207778A4}"/>
              </a:ext>
            </a:extLst>
          </p:cNvPr>
          <p:cNvSpPr txBox="1"/>
          <p:nvPr/>
        </p:nvSpPr>
        <p:spPr>
          <a:xfrm>
            <a:off x="701874" y="1408417"/>
            <a:ext cx="8280920" cy="4678204"/>
          </a:xfrm>
          <a:prstGeom prst="rect">
            <a:avLst/>
          </a:prstGeom>
          <a:noFill/>
        </p:spPr>
        <p:txBody>
          <a:bodyPr wrap="square" rtlCol="0">
            <a:spAutoFit/>
          </a:bodyPr>
          <a:lstStyle/>
          <a:p>
            <a:r>
              <a:rPr lang="en-GB" sz="2400" dirty="0"/>
              <a:t>Closure of accounts – deadline 23 March 2020</a:t>
            </a:r>
          </a:p>
          <a:p>
            <a:endParaRPr lang="en-GB" dirty="0"/>
          </a:p>
          <a:p>
            <a:r>
              <a:rPr lang="en-GB" dirty="0"/>
              <a:t>	</a:t>
            </a:r>
            <a:r>
              <a:rPr lang="en-GB" sz="2000" b="1" dirty="0"/>
              <a:t>310 from 324 due received on or prior to deadline</a:t>
            </a:r>
          </a:p>
          <a:p>
            <a:endParaRPr lang="en-GB" sz="2000" dirty="0"/>
          </a:p>
          <a:p>
            <a:r>
              <a:rPr lang="en-GB" sz="2000" dirty="0"/>
              <a:t>	 Last return received on 8 April 2020</a:t>
            </a:r>
          </a:p>
          <a:p>
            <a:endParaRPr lang="en-GB" sz="2000" dirty="0"/>
          </a:p>
          <a:p>
            <a:r>
              <a:rPr lang="en-GB" sz="2000" dirty="0"/>
              <a:t>	13 schools ended 2019-20 with a Revenue deficit.</a:t>
            </a:r>
          </a:p>
          <a:p>
            <a:endParaRPr lang="en-GB" dirty="0"/>
          </a:p>
          <a:p>
            <a:endParaRPr lang="en-GB" dirty="0"/>
          </a:p>
          <a:p>
            <a:r>
              <a:rPr lang="en-GB" sz="2400" dirty="0"/>
              <a:t>SFVS Returns – Deadline 31 March 2020</a:t>
            </a:r>
          </a:p>
          <a:p>
            <a:endParaRPr lang="en-GB" dirty="0"/>
          </a:p>
          <a:p>
            <a:r>
              <a:rPr lang="en-GB" dirty="0"/>
              <a:t>	 </a:t>
            </a:r>
            <a:r>
              <a:rPr lang="en-GB" sz="2000" b="1" dirty="0"/>
              <a:t>282 from 324 due received on or prior to deadline</a:t>
            </a:r>
          </a:p>
          <a:p>
            <a:endParaRPr lang="en-GB" sz="2000" dirty="0"/>
          </a:p>
          <a:p>
            <a:r>
              <a:rPr lang="en-GB" sz="2000" dirty="0"/>
              <a:t>	 Last return received on 24 April 2020</a:t>
            </a:r>
          </a:p>
          <a:p>
            <a:endParaRPr lang="en-GB" dirty="0"/>
          </a:p>
        </p:txBody>
      </p:sp>
    </p:spTree>
    <p:extLst>
      <p:ext uri="{BB962C8B-B14F-4D97-AF65-F5344CB8AC3E}">
        <p14:creationId xmlns:p14="http://schemas.microsoft.com/office/powerpoint/2010/main" val="164323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5">
            <a:extLst>
              <a:ext uri="{FF2B5EF4-FFF2-40B4-BE49-F238E27FC236}">
                <a16:creationId xmlns:a16="http://schemas.microsoft.com/office/drawing/2014/main" id="{E0762F76-4F9B-4679-9D37-6D6EE5421600}"/>
              </a:ext>
            </a:extLst>
          </p:cNvPr>
          <p:cNvSpPr/>
          <p:nvPr/>
        </p:nvSpPr>
        <p:spPr>
          <a:xfrm>
            <a:off x="251520" y="2606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Updates – Statutory Finance </a:t>
            </a:r>
          </a:p>
        </p:txBody>
      </p:sp>
      <p:sp>
        <p:nvSpPr>
          <p:cNvPr id="4" name="TextBox 3">
            <a:extLst>
              <a:ext uri="{FF2B5EF4-FFF2-40B4-BE49-F238E27FC236}">
                <a16:creationId xmlns:a16="http://schemas.microsoft.com/office/drawing/2014/main" id="{23CC0CE9-6287-4155-A78A-186B1E2B4653}"/>
              </a:ext>
            </a:extLst>
          </p:cNvPr>
          <p:cNvSpPr txBox="1"/>
          <p:nvPr/>
        </p:nvSpPr>
        <p:spPr>
          <a:xfrm>
            <a:off x="611560" y="1582340"/>
            <a:ext cx="7920880" cy="4616648"/>
          </a:xfrm>
          <a:prstGeom prst="rect">
            <a:avLst/>
          </a:prstGeom>
          <a:noFill/>
        </p:spPr>
        <p:txBody>
          <a:bodyPr wrap="square" rtlCol="0">
            <a:spAutoFit/>
          </a:bodyPr>
          <a:lstStyle/>
          <a:p>
            <a:r>
              <a:rPr lang="en-GB" sz="2400" dirty="0"/>
              <a:t>Three Year Budget Plans – Deadline 31 May 2020 </a:t>
            </a:r>
          </a:p>
          <a:p>
            <a:endParaRPr lang="en-GB" dirty="0"/>
          </a:p>
          <a:p>
            <a:pPr algn="ctr"/>
            <a:r>
              <a:rPr lang="en-GB" b="1" dirty="0"/>
              <a:t>291 from 324 due received on or prior to deadline</a:t>
            </a:r>
          </a:p>
          <a:p>
            <a:endParaRPr lang="en-GB" dirty="0"/>
          </a:p>
          <a:p>
            <a:pPr marL="285750" indent="-285750">
              <a:buFont typeface="Arial" panose="020B0604020202020204" pitchFamily="34" charset="0"/>
              <a:buChar char="•"/>
            </a:pPr>
            <a:r>
              <a:rPr lang="en-GB" dirty="0"/>
              <a:t>Although the deadline has been relaxed this year due to the ongoing “new normal” working practises, a budget is the foundation to a successfully run school, and without a budget you can’t do a School Improvement Plan!</a:t>
            </a:r>
          </a:p>
          <a:p>
            <a:endParaRPr lang="en-GB" dirty="0"/>
          </a:p>
          <a:p>
            <a:pPr marL="285750" indent="-285750">
              <a:buFont typeface="Arial" panose="020B0604020202020204" pitchFamily="34" charset="0"/>
              <a:buChar char="•"/>
            </a:pPr>
            <a:r>
              <a:rPr lang="en-GB" dirty="0"/>
              <a:t>If you upload any documents to the BPS document store, please let the R&amp;C team know by emailing </a:t>
            </a:r>
            <a:r>
              <a:rPr lang="en-GB" b="1" dirty="0">
                <a:solidFill>
                  <a:srgbClr val="0070C0"/>
                </a:solidFill>
              </a:rPr>
              <a:t>schoolfinancereturns@theeducationpeople.org</a:t>
            </a:r>
          </a:p>
          <a:p>
            <a:endParaRPr lang="en-GB" dirty="0"/>
          </a:p>
          <a:p>
            <a:pPr algn="ctr"/>
            <a:r>
              <a:rPr lang="en-GB" b="1" dirty="0"/>
              <a:t>3YP feedback will start to be sent out w/c 22 June</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21831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5">
            <a:extLst>
              <a:ext uri="{FF2B5EF4-FFF2-40B4-BE49-F238E27FC236}">
                <a16:creationId xmlns:a16="http://schemas.microsoft.com/office/drawing/2014/main" id="{E0762F76-4F9B-4679-9D37-6D6EE5421600}"/>
              </a:ext>
            </a:extLst>
          </p:cNvPr>
          <p:cNvSpPr/>
          <p:nvPr/>
        </p:nvSpPr>
        <p:spPr>
          <a:xfrm>
            <a:off x="251520" y="2606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Updates – Statutory Finance </a:t>
            </a:r>
          </a:p>
        </p:txBody>
      </p:sp>
      <p:sp>
        <p:nvSpPr>
          <p:cNvPr id="4" name="TextBox 3">
            <a:extLst>
              <a:ext uri="{FF2B5EF4-FFF2-40B4-BE49-F238E27FC236}">
                <a16:creationId xmlns:a16="http://schemas.microsoft.com/office/drawing/2014/main" id="{23CC0CE9-6287-4155-A78A-186B1E2B4653}"/>
              </a:ext>
            </a:extLst>
          </p:cNvPr>
          <p:cNvSpPr txBox="1"/>
          <p:nvPr/>
        </p:nvSpPr>
        <p:spPr>
          <a:xfrm>
            <a:off x="611560" y="1582340"/>
            <a:ext cx="7920880" cy="4031873"/>
          </a:xfrm>
          <a:prstGeom prst="rect">
            <a:avLst/>
          </a:prstGeom>
          <a:noFill/>
        </p:spPr>
        <p:txBody>
          <a:bodyPr wrap="square" rtlCol="0">
            <a:spAutoFit/>
          </a:bodyPr>
          <a:lstStyle/>
          <a:p>
            <a:r>
              <a:rPr lang="en-GB" sz="2400" dirty="0"/>
              <a:t>FMS6</a:t>
            </a:r>
          </a:p>
          <a:p>
            <a:endParaRPr lang="en-GB" sz="2400" dirty="0"/>
          </a:p>
          <a:p>
            <a:pPr marL="342900" indent="-342900">
              <a:buFont typeface="Arial" panose="020B0604020202020204" pitchFamily="34" charset="0"/>
              <a:buChar char="•"/>
            </a:pPr>
            <a:r>
              <a:rPr lang="en-GB" sz="2000" dirty="0"/>
              <a:t>A Reminder – Don’t forget to fix your agreed budget in FMS6 </a:t>
            </a:r>
          </a:p>
          <a:p>
            <a:endParaRPr lang="en-GB" sz="2400" dirty="0"/>
          </a:p>
          <a:p>
            <a:endParaRPr lang="en-GB" sz="2400" dirty="0"/>
          </a:p>
          <a:p>
            <a:r>
              <a:rPr lang="en-GB" sz="2400" dirty="0"/>
              <a:t>Compliance Programme:</a:t>
            </a:r>
          </a:p>
          <a:p>
            <a:endParaRPr lang="en-GB" dirty="0"/>
          </a:p>
          <a:p>
            <a:pPr marL="285750" indent="-285750">
              <a:buFont typeface="Arial" panose="020B0604020202020204" pitchFamily="34" charset="0"/>
              <a:buChar char="•"/>
            </a:pPr>
            <a:r>
              <a:rPr lang="en-GB" sz="2000" dirty="0"/>
              <a:t>has been put on hold since lockdown began</a:t>
            </a:r>
          </a:p>
          <a:p>
            <a:endParaRPr lang="en-GB" sz="2000" dirty="0"/>
          </a:p>
          <a:p>
            <a:pPr marL="285750" indent="-285750">
              <a:buFont typeface="Arial" panose="020B0604020202020204" pitchFamily="34" charset="0"/>
              <a:buChar char="•"/>
            </a:pPr>
            <a:r>
              <a:rPr lang="en-GB" sz="2000" dirty="0"/>
              <a:t>awaiting confirmation from KCC on when it will begin again, could be the autumn term.  </a:t>
            </a:r>
          </a:p>
          <a:p>
            <a:endParaRPr lang="en-GB" dirty="0"/>
          </a:p>
        </p:txBody>
      </p:sp>
    </p:spTree>
    <p:extLst>
      <p:ext uri="{BB962C8B-B14F-4D97-AF65-F5344CB8AC3E}">
        <p14:creationId xmlns:p14="http://schemas.microsoft.com/office/powerpoint/2010/main" val="9027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5">
            <a:extLst>
              <a:ext uri="{FF2B5EF4-FFF2-40B4-BE49-F238E27FC236}">
                <a16:creationId xmlns:a16="http://schemas.microsoft.com/office/drawing/2014/main" id="{E0762F76-4F9B-4679-9D37-6D6EE5421600}"/>
              </a:ext>
            </a:extLst>
          </p:cNvPr>
          <p:cNvSpPr/>
          <p:nvPr/>
        </p:nvSpPr>
        <p:spPr>
          <a:xfrm>
            <a:off x="251520" y="2606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Updates – The Latest With Our Training   </a:t>
            </a:r>
          </a:p>
        </p:txBody>
      </p:sp>
      <p:sp>
        <p:nvSpPr>
          <p:cNvPr id="4" name="TextBox 3">
            <a:extLst>
              <a:ext uri="{FF2B5EF4-FFF2-40B4-BE49-F238E27FC236}">
                <a16:creationId xmlns:a16="http://schemas.microsoft.com/office/drawing/2014/main" id="{23CC0CE9-6287-4155-A78A-186B1E2B4653}"/>
              </a:ext>
            </a:extLst>
          </p:cNvPr>
          <p:cNvSpPr txBox="1"/>
          <p:nvPr/>
        </p:nvSpPr>
        <p:spPr>
          <a:xfrm>
            <a:off x="539552" y="1582341"/>
            <a:ext cx="7992888" cy="5016758"/>
          </a:xfrm>
          <a:prstGeom prst="rect">
            <a:avLst/>
          </a:prstGeom>
          <a:gradFill>
            <a:gsLst>
              <a:gs pos="84000">
                <a:srgbClr val="C7D7EA"/>
              </a:gs>
              <a:gs pos="12000">
                <a:srgbClr val="C4D5E9"/>
              </a:gs>
              <a:gs pos="78000">
                <a:srgbClr val="BDD0E6">
                  <a:alpha val="6000"/>
                </a:srgbClr>
              </a:gs>
              <a:gs pos="100000">
                <a:schemeClr val="accent1">
                  <a:lumMod val="30000"/>
                  <a:lumOff val="70000"/>
                </a:schemeClr>
              </a:gs>
            </a:gsLst>
            <a:lin ang="5400000" scaled="1"/>
          </a:gradFill>
        </p:spPr>
        <p:txBody>
          <a:bodyPr wrap="square" rtlCol="0">
            <a:spAutoFit/>
          </a:bodyPr>
          <a:lstStyle/>
          <a:p>
            <a:r>
              <a:rPr lang="en-GB" sz="2400" dirty="0"/>
              <a:t>This summer term we have a number of different FMS6 webinars:</a:t>
            </a:r>
          </a:p>
          <a:p>
            <a:endParaRPr lang="en-GB" sz="1200" dirty="0"/>
          </a:p>
          <a:p>
            <a:pPr marL="285750" indent="-285750">
              <a:buFont typeface="Arial" panose="020B0604020202020204" pitchFamily="34" charset="0"/>
              <a:buChar char="•"/>
            </a:pPr>
            <a:r>
              <a:rPr lang="en-GB" sz="1600" dirty="0"/>
              <a:t>FMS6 Pre-Requisite and FMS6 Navigation and Setup New Users </a:t>
            </a:r>
          </a:p>
          <a:p>
            <a:pPr marL="285750" indent="-285750">
              <a:buFont typeface="Arial" panose="020B0604020202020204" pitchFamily="34" charset="0"/>
              <a:buChar char="•"/>
            </a:pPr>
            <a:r>
              <a:rPr lang="en-GB" sz="1600" dirty="0"/>
              <a:t>FMS6 Suppliers and Purchase Orders </a:t>
            </a:r>
          </a:p>
          <a:p>
            <a:pPr marL="285750" indent="-285750">
              <a:buFont typeface="Arial" panose="020B0604020202020204" pitchFamily="34" charset="0"/>
              <a:buChar char="•"/>
            </a:pPr>
            <a:r>
              <a:rPr lang="en-GB" sz="1600" dirty="0"/>
              <a:t>FMS6 Cheque Runs/BACS </a:t>
            </a:r>
          </a:p>
          <a:p>
            <a:pPr marL="285750" indent="-285750">
              <a:buFont typeface="Arial" panose="020B0604020202020204" pitchFamily="34" charset="0"/>
              <a:buChar char="•"/>
            </a:pPr>
            <a:r>
              <a:rPr lang="en-GB" sz="1600" dirty="0"/>
              <a:t>FMS6 Non-Invoice Income and Petty Cash</a:t>
            </a:r>
          </a:p>
          <a:p>
            <a:pPr marL="285750" indent="-285750">
              <a:buFont typeface="Arial" panose="020B0604020202020204" pitchFamily="34" charset="0"/>
              <a:buChar char="•"/>
            </a:pPr>
            <a:r>
              <a:rPr lang="en-GB" sz="1600" dirty="0"/>
              <a:t>FMS6 Month End Process</a:t>
            </a:r>
          </a:p>
          <a:p>
            <a:pPr marL="285750" indent="-285750">
              <a:buFont typeface="Arial" panose="020B0604020202020204" pitchFamily="34" charset="0"/>
              <a:buChar char="•"/>
            </a:pPr>
            <a:r>
              <a:rPr lang="en-GB" sz="1600" dirty="0"/>
              <a:t>FMS6 Bank Reconciliation and Month End Report Checks</a:t>
            </a:r>
          </a:p>
          <a:p>
            <a:pPr marL="285750" indent="-285750">
              <a:buFont typeface="Arial" panose="020B0604020202020204" pitchFamily="34" charset="0"/>
              <a:buChar char="•"/>
            </a:pPr>
            <a:r>
              <a:rPr lang="en-GB" sz="1600" dirty="0"/>
              <a:t>FMS6 Processing SOA and Payroll </a:t>
            </a:r>
          </a:p>
          <a:p>
            <a:pPr marL="285750" indent="-285750">
              <a:buFont typeface="Arial" panose="020B0604020202020204" pitchFamily="34" charset="0"/>
              <a:buChar char="•"/>
            </a:pPr>
            <a:r>
              <a:rPr lang="en-GB" sz="1600" dirty="0"/>
              <a:t>FMS6 Processing VAT </a:t>
            </a:r>
          </a:p>
          <a:p>
            <a:pPr marL="285750" indent="-285750">
              <a:buFont typeface="Arial" panose="020B0604020202020204" pitchFamily="34" charset="0"/>
              <a:buChar char="•"/>
            </a:pPr>
            <a:r>
              <a:rPr lang="en-GB" sz="1600" dirty="0"/>
              <a:t>Accounts Payable Purchase Orders</a:t>
            </a:r>
          </a:p>
          <a:p>
            <a:pPr marL="285750" indent="-285750">
              <a:buFont typeface="Arial" panose="020B0604020202020204" pitchFamily="34" charset="0"/>
              <a:buChar char="•"/>
            </a:pPr>
            <a:r>
              <a:rPr lang="en-GB" sz="1600" dirty="0"/>
              <a:t>Accounts Receivable Initial Setup</a:t>
            </a:r>
          </a:p>
          <a:p>
            <a:pPr marL="285750" indent="-285750">
              <a:buFont typeface="Arial" panose="020B0604020202020204" pitchFamily="34" charset="0"/>
              <a:buChar char="•"/>
            </a:pPr>
            <a:r>
              <a:rPr lang="en-GB" sz="1600" dirty="0"/>
              <a:t>Accounts Receivable Processing Receipts and Paying In Slips</a:t>
            </a:r>
          </a:p>
          <a:p>
            <a:pPr marL="285750" indent="-285750">
              <a:buFont typeface="Arial" panose="020B0604020202020204" pitchFamily="34" charset="0"/>
              <a:buChar char="•"/>
            </a:pPr>
            <a:r>
              <a:rPr lang="en-GB" sz="1600" dirty="0"/>
              <a:t>Healthcheck</a:t>
            </a:r>
          </a:p>
          <a:p>
            <a:pPr marL="285750" indent="-285750">
              <a:buFont typeface="Arial" panose="020B0604020202020204" pitchFamily="34" charset="0"/>
              <a:buChar char="•"/>
            </a:pPr>
            <a:r>
              <a:rPr lang="en-GB" sz="1600" dirty="0"/>
              <a:t>User Defined Reports</a:t>
            </a:r>
          </a:p>
          <a:p>
            <a:pPr marL="285750" indent="-285750">
              <a:buFont typeface="Arial" panose="020B0604020202020204" pitchFamily="34" charset="0"/>
              <a:buChar char="•"/>
            </a:pPr>
            <a:r>
              <a:rPr lang="en-GB" sz="1600" dirty="0"/>
              <a:t>BACS on FMS6</a:t>
            </a:r>
          </a:p>
          <a:p>
            <a:endParaRPr lang="en-GB" dirty="0"/>
          </a:p>
          <a:p>
            <a:endParaRPr lang="en-GB" dirty="0"/>
          </a:p>
        </p:txBody>
      </p:sp>
    </p:spTree>
    <p:extLst>
      <p:ext uri="{BB962C8B-B14F-4D97-AF65-F5344CB8AC3E}">
        <p14:creationId xmlns:p14="http://schemas.microsoft.com/office/powerpoint/2010/main" val="249351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5">
            <a:extLst>
              <a:ext uri="{FF2B5EF4-FFF2-40B4-BE49-F238E27FC236}">
                <a16:creationId xmlns:a16="http://schemas.microsoft.com/office/drawing/2014/main" id="{E0762F76-4F9B-4679-9D37-6D6EE5421600}"/>
              </a:ext>
            </a:extLst>
          </p:cNvPr>
          <p:cNvSpPr/>
          <p:nvPr/>
        </p:nvSpPr>
        <p:spPr>
          <a:xfrm>
            <a:off x="251520" y="260648"/>
            <a:ext cx="6408712" cy="720080"/>
          </a:xfrm>
          <a:prstGeom prst="roundRect">
            <a:avLst/>
          </a:prstGeom>
          <a:solidFill>
            <a:schemeClr val="bg1"/>
          </a:solidFill>
          <a:ln w="57150">
            <a:solidFill>
              <a:srgbClr val="7800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Arial" panose="020B0604020202020204" pitchFamily="34" charset="0"/>
                <a:cs typeface="Arial" panose="020B0604020202020204" pitchFamily="34" charset="0"/>
              </a:rPr>
              <a:t>SFS Updates – The Latest With Our Training   </a:t>
            </a:r>
          </a:p>
        </p:txBody>
      </p:sp>
      <p:sp>
        <p:nvSpPr>
          <p:cNvPr id="4" name="TextBox 3">
            <a:extLst>
              <a:ext uri="{FF2B5EF4-FFF2-40B4-BE49-F238E27FC236}">
                <a16:creationId xmlns:a16="http://schemas.microsoft.com/office/drawing/2014/main" id="{23CC0CE9-6287-4155-A78A-186B1E2B4653}"/>
              </a:ext>
            </a:extLst>
          </p:cNvPr>
          <p:cNvSpPr txBox="1"/>
          <p:nvPr/>
        </p:nvSpPr>
        <p:spPr>
          <a:xfrm>
            <a:off x="611560" y="1556792"/>
            <a:ext cx="7920880" cy="4708981"/>
          </a:xfrm>
          <a:prstGeom prst="rect">
            <a:avLst/>
          </a:prstGeom>
          <a:noFill/>
        </p:spPr>
        <p:txBody>
          <a:bodyPr wrap="square" rtlCol="0">
            <a:spAutoFit/>
          </a:bodyPr>
          <a:lstStyle/>
          <a:p>
            <a:r>
              <a:rPr lang="en-GB" sz="2400" dirty="0"/>
              <a:t>Summer term FMS6 webinars</a:t>
            </a:r>
          </a:p>
          <a:p>
            <a:endParaRPr lang="en-GB" sz="2400" dirty="0"/>
          </a:p>
          <a:p>
            <a:pPr marL="285750" indent="-285750">
              <a:buFont typeface="Arial" panose="020B0604020202020204" pitchFamily="34" charset="0"/>
              <a:buChar char="•"/>
            </a:pPr>
            <a:r>
              <a:rPr lang="en-GB" dirty="0"/>
              <a:t>Email to all schools was sent on 4</a:t>
            </a:r>
            <a:r>
              <a:rPr lang="en-GB" baseline="30000" dirty="0"/>
              <a:t> </a:t>
            </a:r>
            <a:r>
              <a:rPr lang="en-GB" dirty="0"/>
              <a:t>June with details.</a:t>
            </a:r>
          </a:p>
          <a:p>
            <a:pPr marL="285750" indent="-285750">
              <a:buFont typeface="Arial" panose="020B0604020202020204" pitchFamily="34" charset="0"/>
              <a:buChar char="•"/>
            </a:pPr>
            <a:r>
              <a:rPr lang="en-GB" dirty="0"/>
              <a:t>In the email it contained a link to an online form. Peruse and book the courses you want via the form.</a:t>
            </a:r>
          </a:p>
          <a:p>
            <a:pPr marL="285750" indent="-285750">
              <a:buFont typeface="Arial" panose="020B0604020202020204" pitchFamily="34" charset="0"/>
              <a:buChar char="•"/>
            </a:pPr>
            <a:r>
              <a:rPr lang="en-GB" dirty="0"/>
              <a:t>Deadline for completing the form </a:t>
            </a:r>
            <a:r>
              <a:rPr lang="en-GB" b="1" dirty="0"/>
              <a:t>Midday Friday 12</a:t>
            </a:r>
            <a:r>
              <a:rPr lang="en-GB" b="1" baseline="30000" dirty="0"/>
              <a:t> </a:t>
            </a:r>
            <a:r>
              <a:rPr lang="en-GB" b="1" dirty="0"/>
              <a:t>June.</a:t>
            </a:r>
          </a:p>
          <a:p>
            <a:pPr marL="285750" indent="-285750">
              <a:buFont typeface="Arial" panose="020B0604020202020204" pitchFamily="34" charset="0"/>
              <a:buChar char="•"/>
            </a:pPr>
            <a:r>
              <a:rPr lang="en-GB" dirty="0"/>
              <a:t>Maximum of 20 delegates on each webinar – first come! </a:t>
            </a:r>
          </a:p>
          <a:p>
            <a:endParaRPr lang="en-GB" dirty="0"/>
          </a:p>
          <a:p>
            <a:r>
              <a:rPr lang="en-GB" dirty="0"/>
              <a:t>If you have any queries regarding the content of the webinars or any general questions, please call 03000 415 415 and ask to speak to Debra Endacott or Joanne Clark.  Alternatively, please email your query to </a:t>
            </a:r>
          </a:p>
          <a:p>
            <a:r>
              <a:rPr lang="en-GB" dirty="0">
                <a:hlinkClick r:id="rId2"/>
              </a:rPr>
              <a:t>SFStraining@theeducationpeople.org</a:t>
            </a:r>
            <a:r>
              <a:rPr lang="en-GB" dirty="0"/>
              <a:t> </a:t>
            </a:r>
          </a:p>
          <a:p>
            <a:endParaRPr lang="en-GB" dirty="0"/>
          </a:p>
          <a:p>
            <a:endParaRPr lang="en-GB" dirty="0"/>
          </a:p>
          <a:p>
            <a:r>
              <a:rPr lang="en-GB" dirty="0"/>
              <a:t>Cancellation fee/non-attendance – if you cancel 48hrs before the webinar, or if you do not attend, you will receive a charge of £15. </a:t>
            </a:r>
          </a:p>
        </p:txBody>
      </p:sp>
    </p:spTree>
    <p:extLst>
      <p:ext uri="{BB962C8B-B14F-4D97-AF65-F5344CB8AC3E}">
        <p14:creationId xmlns:p14="http://schemas.microsoft.com/office/powerpoint/2010/main" val="2296287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05C27AA43C06643BD9AE8BAEF5A4BC0" ma:contentTypeVersion="10" ma:contentTypeDescription="Create a new document." ma:contentTypeScope="" ma:versionID="654c5e4e224797570dba851f1174d7aa">
  <xsd:schema xmlns:xsd="http://www.w3.org/2001/XMLSchema" xmlns:xs="http://www.w3.org/2001/XMLSchema" xmlns:p="http://schemas.microsoft.com/office/2006/metadata/properties" xmlns:ns3="2433b02b-4870-44fb-a27b-dd19f3cb3620" targetNamespace="http://schemas.microsoft.com/office/2006/metadata/properties" ma:root="true" ma:fieldsID="71b506f4332c594f495543d32220baa0" ns3:_="">
    <xsd:import namespace="2433b02b-4870-44fb-a27b-dd19f3cb362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33b02b-4870-44fb-a27b-dd19f3cb36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3A907C-F80E-4D66-97EB-33B4E4EF326D}">
  <ds:schemaRefs>
    <ds:schemaRef ds:uri="http://schemas.microsoft.com/sharepoint/v3/contenttype/forms"/>
  </ds:schemaRefs>
</ds:datastoreItem>
</file>

<file path=customXml/itemProps2.xml><?xml version="1.0" encoding="utf-8"?>
<ds:datastoreItem xmlns:ds="http://schemas.openxmlformats.org/officeDocument/2006/customXml" ds:itemID="{58FADA08-C3D1-4609-B8D1-47557675FD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33b02b-4870-44fb-a27b-dd19f3cb36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18AB6B-B3F4-4A0D-B71C-744B4003DA9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329</TotalTime>
  <Words>877</Words>
  <Application>Microsoft Office PowerPoint</Application>
  <PresentationFormat>On-screen Show (4:3)</PresentationFormat>
  <Paragraphs>159</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Kent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Whiting, Danielle - ST FP</dc:creator>
  <cp:lastModifiedBy>Rose, Sharon - TEP</cp:lastModifiedBy>
  <cp:revision>116</cp:revision>
  <dcterms:created xsi:type="dcterms:W3CDTF">2018-01-22T16:13:18Z</dcterms:created>
  <dcterms:modified xsi:type="dcterms:W3CDTF">2020-07-03T11:35:20Z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0x010100005C27AA43C06643BD9AE8BAEF5A4BC0</vt:lpwstr>
  </property>
</Properties>
</file>