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22"/>
  </p:notesMasterIdLst>
  <p:sldIdLst>
    <p:sldId id="256" r:id="rId8"/>
    <p:sldId id="267" r:id="rId9"/>
    <p:sldId id="296" r:id="rId10"/>
    <p:sldId id="294" r:id="rId11"/>
    <p:sldId id="292" r:id="rId12"/>
    <p:sldId id="268" r:id="rId13"/>
    <p:sldId id="265" r:id="rId14"/>
    <p:sldId id="266" r:id="rId15"/>
    <p:sldId id="297" r:id="rId16"/>
    <p:sldId id="301" r:id="rId17"/>
    <p:sldId id="293" r:id="rId18"/>
    <p:sldId id="300" r:id="rId19"/>
    <p:sldId id="298" r:id="rId20"/>
    <p:sldId id="299" r:id="rId21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63" autoAdjust="0"/>
  </p:normalViewPr>
  <p:slideViewPr>
    <p:cSldViewPr>
      <p:cViewPr varScale="1">
        <p:scale>
          <a:sx n="59" d="100"/>
          <a:sy n="59" d="100"/>
        </p:scale>
        <p:origin x="17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408" y="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81670-33E8-42E0-B83C-2E013DA30549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D353C-DEAA-4DAB-95E9-9B10A9EE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2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3200" dirty="0"/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28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Prelim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full details in closedown pack for checking FMS6 figures against those submitted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Also details on how to check Oracle outturn report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After running prelim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Still need to make sure that nothing is input into the OLD year in period 13 until FINAL closure is run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During this time we will still be able to contact schools prior to holidays!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517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Outturn Reports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Not necessarily first come, first served.  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Depends on: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Any issues / queries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we’ve been unable to contact schools with holidays etc.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May receive report BEFORE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easter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Final closure after receipt of oracle report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917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Timings will be included in the pack to ensure this runs smoothly 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But if necessary, yes you can process a payment run AFTER submission as it won’t affect rollover into NEW year!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and ZCC01 will change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ZCC01 - is unpaid , processed invoices (no cheque has been raised in system)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843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Took on board comments from the pilot schools last year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From our own staff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Will take everything into account for next year where possible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18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you think of something later -  contact us via the helpdesk!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34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PILOT 2016-17   – 16 schools  - 14 volunteers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Successful pilot last year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18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Deadlines   -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Only 10 schools missed the deadline</a:t>
            </a:r>
          </a:p>
          <a:p>
            <a:pPr marL="0" indent="0">
              <a:buNone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Reached our consolidation deadline a day early</a:t>
            </a:r>
          </a:p>
          <a:p>
            <a:endParaRPr lang="en-GB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UIFSM   - Not so many queries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Guidance on Kelsi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Ledger code report sent in with year end accounts  – helped us identify issues</a:t>
            </a: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NOTE :   UIFSM -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Final figure should be: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Statement of account at year end 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This year’s adjustment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Affect of last year’s adjustment</a:t>
            </a: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Bank statements – </a:t>
            </a: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Siobhan met 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NAT West and agreed statements up to 18</a:t>
            </a:r>
            <a:r>
              <a:rPr lang="en-GB" sz="15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to arrive by 21</a:t>
            </a:r>
            <a:r>
              <a:rPr lang="en-GB" sz="15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Mar</a:t>
            </a: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Online banking</a:t>
            </a: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More regular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40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Some of the feedback so far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954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OLD year open for 4 days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Can work in the NEW year but we advise no bank reconciliation until AFTER submitting accounts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Doing it BEFORE submission can cause a problem with the unpresented listing submitted to us </a:t>
            </a:r>
          </a:p>
          <a:p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Changes could be made after submission in error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 aware of any incidents  ……  as yet!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Schools MUST match what we submit to the DfE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there are issues they have to be corrected in Schools accounts this year before year end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We’ll pick them up with six month returns </a:t>
            </a:r>
          </a:p>
          <a:p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March salary -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Can still be input in FMS6 as usual  (cash book journal) as costs have come out of bank a/c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Run usual payroll rec through BPS AFTER submission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Contact payroll provider as usual with queries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and raise YE adjustments if necessary (for over / underpayments etc.)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64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days later than last year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More time for payroll reconciliation if necessary</a:t>
            </a: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1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1 Feb - Health Check pack will be emailed Sept 2018</a:t>
            </a: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Contact helpdesk if necessary</a:t>
            </a:r>
          </a:p>
          <a:p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We are looking at ways to improve / speed up this process</a:t>
            </a:r>
          </a:p>
          <a:p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develop an excel ‘tool’ for schools to use alongside pack</a:t>
            </a:r>
          </a:p>
          <a:p>
            <a:endParaRPr lang="en-GB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1 Mar – as usual</a:t>
            </a:r>
          </a:p>
          <a:p>
            <a:endParaRPr lang="en-GB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18 Mar -  **  </a:t>
            </a:r>
            <a:r>
              <a:rPr lang="en-GB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Edukent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 – second notification – TBC by </a:t>
            </a:r>
            <a:r>
              <a:rPr lang="en-GB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Edukent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 nearer the time</a:t>
            </a: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Advances will be in bank a/c’s on 20 March 2019</a:t>
            </a: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Cap Matrix etc. – we have to wait for March figures for lookup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76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20 March – about normal </a:t>
            </a:r>
          </a:p>
          <a:p>
            <a:endParaRPr lang="en-GB" sz="20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21 Mar – Statements – hopefully!</a:t>
            </a:r>
          </a:p>
          <a:p>
            <a:endParaRPr lang="en-GB" sz="20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25 March </a:t>
            </a:r>
          </a:p>
          <a:p>
            <a:r>
              <a:rPr lang="en-GB" sz="2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Payday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 -  should have received payroll reports 21/22 March</a:t>
            </a:r>
          </a:p>
          <a:p>
            <a:endParaRPr lang="en-GB" sz="20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DEADLINE – </a:t>
            </a:r>
          </a:p>
          <a:p>
            <a:r>
              <a:rPr lang="en-GB" sz="2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Earlier </a:t>
            </a:r>
            <a:r>
              <a:rPr lang="en-GB" sz="2000" b="0" baseline="0" dirty="0">
                <a:latin typeface="Arial" panose="020B0604020202020204" pitchFamily="34" charset="0"/>
                <a:cs typeface="Arial" panose="020B0604020202020204" pitchFamily="34" charset="0"/>
              </a:rPr>
              <a:t>If possible then that’s fine with us!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17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26 – 29 March 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OLD year open for four days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Reminder !! Gap between submission and end of March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Procedure for disabling passwords will be in closedown pack if necessary – as last year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will be able to contact schools prior to holidays! 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81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B25A92-4B38-42A5-9F70-C9E579BE6F41}" type="datetimeFigureOut">
              <a:rPr lang="en-GB"/>
              <a:pPr>
                <a:defRPr/>
              </a:pPr>
              <a:t>10/06/2018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70B4BF-BA15-4E02-A0CD-91A536DF2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8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85ABCF-7536-408B-8F33-FA324581A66D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A373F-3E6D-446B-B509-7FC2B1C069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0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7169B1-2442-48D8-9EFF-8C57811A2A8C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423D5F-3360-48E0-9A8B-97EC0F53ED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29023A-2FE6-4286-9DC1-7452791915D3}" type="datetimeFigureOut">
              <a:rPr lang="en-GB"/>
              <a:pPr>
                <a:defRPr/>
              </a:pPr>
              <a:t>10/06/2018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26D5AF-31EA-4F4A-AB13-EB57E760A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8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30D092-2A98-4A32-A23B-B0AB2D58C729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FD52F3-ACC3-4B92-9A71-43781B21EF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7E75C1-CE34-4DAB-9E69-1BEB35E984A6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3AF141-893B-4A9E-8745-796610FBE0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5AD03A-5B66-49D4-B448-E8D1788F6F4F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7C9613-C59B-4DD5-93BD-9BACE434D1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78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C93B09-A61A-4E04-862A-A88444130E12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B5E62F-983B-47FC-9A85-E16A81C55D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DD74BB-9BEB-4C10-B6F9-306D352CE576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B188A6-8A83-4FDB-B98C-F63FA81D3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2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74C066-C95B-42B9-8954-4D7DF52D15DC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CA3655-2866-4846-B327-381D58E5B4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0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633E26-90E5-47AB-972F-7BDA2A3DD98C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BE4A54-32C6-452E-9E15-DCA14E42B5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D748DE-9F86-4689-A8A2-5B0C0335A331}" type="datetimeFigureOut">
              <a:rPr lang="en-GB"/>
              <a:pPr>
                <a:defRPr/>
              </a:pPr>
              <a:t>10/06/2018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C746E-DD39-4331-898D-8CF3AAA1C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>
                <a:latin typeface="Arial" charset="0"/>
                <a:cs typeface="Arial" charset="0"/>
              </a:rPr>
              <a:t>Year End Closedown</a:t>
            </a:r>
            <a:br>
              <a:rPr lang="en-GB" altLang="en-US" sz="4000" dirty="0">
                <a:latin typeface="Arial" charset="0"/>
                <a:cs typeface="Arial" charset="0"/>
              </a:rPr>
            </a:br>
            <a:r>
              <a:rPr lang="en-GB" altLang="en-US" sz="4000" dirty="0">
                <a:latin typeface="Arial" charset="0"/>
                <a:cs typeface="Arial" charset="0"/>
              </a:rPr>
              <a:t>2017 – 18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6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and looking forward to March 2019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8004-4F17-451F-B8D4-49F21D82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bit more...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B2B20-0DDC-4081-816D-DDEC0B786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From 1 – 7 April 2019</a:t>
            </a:r>
          </a:p>
          <a:p>
            <a:pPr marL="0" indent="0">
              <a:buNone/>
            </a:pPr>
            <a:r>
              <a:rPr lang="en-GB" b="1" dirty="0"/>
              <a:t>Run a Preliminary Closure in FMS6 </a:t>
            </a:r>
          </a:p>
          <a:p>
            <a:pPr marL="0" indent="0">
              <a:buNone/>
            </a:pPr>
            <a:r>
              <a:rPr lang="en-GB" sz="2200" dirty="0"/>
              <a:t>	After checking the current figures match those submitted</a:t>
            </a:r>
          </a:p>
          <a:p>
            <a:pPr marL="0" indent="0">
              <a:buNone/>
            </a:pPr>
            <a:r>
              <a:rPr lang="en-GB" sz="2200" b="1" dirty="0"/>
              <a:t>	</a:t>
            </a:r>
            <a:r>
              <a:rPr lang="en-GB" sz="2200" dirty="0"/>
              <a:t>Can be done before receiving Oracle report from us</a:t>
            </a:r>
          </a:p>
          <a:p>
            <a:pPr marL="0" indent="0">
              <a:buNone/>
            </a:pPr>
            <a:r>
              <a:rPr lang="en-GB" sz="2200" dirty="0"/>
              <a:t>	FMS6 – continue as usual in the new year</a:t>
            </a:r>
          </a:p>
          <a:p>
            <a:pPr marL="0" indent="0">
              <a:buNone/>
            </a:pPr>
            <a:r>
              <a:rPr lang="en-GB" sz="2800" b="1" dirty="0"/>
              <a:t>But – Final Closure cannot be run until AFTER Oracle Report has been received and checked</a:t>
            </a:r>
          </a:p>
          <a:p>
            <a:pPr marL="0" indent="0">
              <a:buNone/>
            </a:pPr>
            <a:endParaRPr lang="en-GB" sz="1500" b="1" dirty="0"/>
          </a:p>
          <a:p>
            <a:pPr marL="0" indent="0">
              <a:buNone/>
            </a:pPr>
            <a:r>
              <a:rPr lang="en-GB" sz="2800" b="1" dirty="0"/>
              <a:t>Process March VAT as usual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0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7BA4-C658-4751-BE1D-66313B23F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finally…..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4C1CC-8241-49C9-B4D7-1C7C4DA0B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8 – 22 April 2019</a:t>
            </a:r>
            <a:endParaRPr lang="en-GB" dirty="0"/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b="1" dirty="0"/>
              <a:t>Easter Holiday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200" dirty="0"/>
              <a:t>(Good Friday 19 April 2019)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No actual date for these next two! </a:t>
            </a:r>
          </a:p>
          <a:p>
            <a:pPr marL="0" indent="0">
              <a:buNone/>
            </a:pPr>
            <a:r>
              <a:rPr lang="en-GB" b="1" dirty="0"/>
              <a:t>	Sending you Oracle Outturn Report</a:t>
            </a:r>
          </a:p>
          <a:p>
            <a:pPr marL="0" indent="0">
              <a:buNone/>
            </a:pPr>
            <a:r>
              <a:rPr lang="en-GB" b="1" dirty="0"/>
              <a:t>	Then….Final Closure of 2018 – 19</a:t>
            </a:r>
            <a:r>
              <a:rPr lang="en-GB" sz="2200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92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0961F-682B-451E-A818-A32A81D9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 – BACS / Cheque runs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61DE-31DD-4702-B065-31F81BC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Q	Invoices were processed before closedown but 	I hadn’t paid them, can I pay them after 	submission?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A	Yes – Inputting the invoices affects the final 	balance (surplus/deficit) so it doesn’t matter if 	they’re paid or not. You can process a 	payment run when the payments are due</a:t>
            </a:r>
          </a:p>
          <a:p>
            <a:pPr marL="0" indent="0">
              <a:buNone/>
            </a:pPr>
            <a:r>
              <a:rPr lang="en-GB" dirty="0"/>
              <a:t> 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75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0E012-2BC3-4B1F-BEA5-F53C9C99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feedback?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D503-5245-4133-9EF3-63380332A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All feedback welcome</a:t>
            </a:r>
          </a:p>
          <a:p>
            <a:pPr marL="0" indent="0">
              <a:buNone/>
            </a:pPr>
            <a:r>
              <a:rPr lang="en-GB" sz="2200" b="1" dirty="0"/>
              <a:t>Pack </a:t>
            </a:r>
          </a:p>
          <a:p>
            <a:pPr marL="0" indent="0">
              <a:buNone/>
            </a:pPr>
            <a:r>
              <a:rPr lang="en-GB" sz="2200" b="1" dirty="0"/>
              <a:t>Procedure notes</a:t>
            </a:r>
          </a:p>
          <a:p>
            <a:pPr marL="0" indent="0">
              <a:buNone/>
            </a:pPr>
            <a:r>
              <a:rPr lang="en-GB" sz="2200" b="1" dirty="0"/>
              <a:t>Timing</a:t>
            </a:r>
          </a:p>
          <a:p>
            <a:pPr marL="0" indent="0">
              <a:buNone/>
            </a:pPr>
            <a:r>
              <a:rPr lang="en-GB" sz="2200" b="1" dirty="0"/>
              <a:t>Training</a:t>
            </a:r>
          </a:p>
          <a:p>
            <a:pPr marL="0" indent="0">
              <a:buNone/>
            </a:pPr>
            <a:r>
              <a:rPr lang="en-GB" sz="2200" b="1" dirty="0"/>
              <a:t>Support / Helpdesk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en-GB" b="1" dirty="0"/>
              <a:t>Contact us: </a:t>
            </a:r>
          </a:p>
          <a:p>
            <a:pPr marL="0" indent="0">
              <a:buNone/>
            </a:pPr>
            <a:r>
              <a:rPr lang="en-GB" b="1" dirty="0"/>
              <a:t>03000 415415</a:t>
            </a:r>
          </a:p>
          <a:p>
            <a:pPr marL="0" indent="0">
              <a:buNone/>
            </a:pPr>
            <a:r>
              <a:rPr lang="en-GB" b="1" dirty="0"/>
              <a:t>schoolsfinancialservices@kent.gov.uk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361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85C0C-17F5-4741-9953-BC7C5202D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BE163-B78C-417C-A318-175AE980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4000" b="1" dirty="0"/>
              <a:t>Thank you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6198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Accounts and Audit Regulations 2003 place a legal requirement on the LA and Schools to close the accounts (we have to meet their deadline)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Schools’ figures have to be added to KCC’s accounts earlier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To ensure we could meet the deadline for 2017-18 we ran a pilot with 16 schools in 2016-17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72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C7DBF-F6B6-4B4F-BDEA-09E87FC4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did it go 2017 – 18?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21792-4FBB-412A-B975-E363873F6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Deadlines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UIFSM</a:t>
            </a:r>
          </a:p>
          <a:p>
            <a:pPr marL="0" indent="0">
              <a:buNone/>
            </a:pPr>
            <a:r>
              <a:rPr lang="en-GB" b="1" dirty="0"/>
              <a:t>	</a:t>
            </a:r>
            <a:endParaRPr lang="en-GB" sz="1500" dirty="0"/>
          </a:p>
          <a:p>
            <a:pPr marL="0" indent="0">
              <a:buNone/>
            </a:pPr>
            <a:r>
              <a:rPr lang="en-GB" b="1" dirty="0"/>
              <a:t>Bank Statements</a:t>
            </a:r>
          </a:p>
          <a:p>
            <a:pPr marL="0" indent="0">
              <a:buNone/>
            </a:pPr>
            <a:r>
              <a:rPr lang="en-GB" sz="2200" dirty="0"/>
              <a:t>	Late or not received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5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95E83-EA3E-4EED-AB67-7F7D54644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7234-7EB3-46DD-8714-8D6709325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Able to start preparing next year’s 3 Year Budget Plan sooner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/>
              <a:t>Able to take Easter holiday off!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Ran pretty smoothly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Not that different really</a:t>
            </a: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30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B400B-CE7E-4F56-A4F3-C417681A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Negatives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F762-8AF4-4A30-81A6-740B1146B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OLD year open 26–29 March</a:t>
            </a:r>
          </a:p>
          <a:p>
            <a:pPr marL="0" indent="0">
              <a:buNone/>
            </a:pPr>
            <a:r>
              <a:rPr lang="en-GB" dirty="0"/>
              <a:t> 	</a:t>
            </a:r>
            <a:r>
              <a:rPr lang="en-GB" sz="2200" dirty="0"/>
              <a:t>Your concern – couldn’t work in FMS6 for these days</a:t>
            </a:r>
          </a:p>
          <a:p>
            <a:pPr marL="0" indent="0">
              <a:buNone/>
            </a:pPr>
            <a:r>
              <a:rPr lang="en-GB" sz="2200" dirty="0"/>
              <a:t>	Our concern – risk of further transactions in the OLD year 	after submission to SFS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b="1" dirty="0"/>
              <a:t>Salary Reports</a:t>
            </a:r>
          </a:p>
          <a:p>
            <a:pPr marL="0" indent="0">
              <a:buNone/>
            </a:pPr>
            <a:r>
              <a:rPr lang="en-GB" sz="2200" dirty="0"/>
              <a:t>	Not having time to make usual checks and reconciling 	within BPS</a:t>
            </a:r>
          </a:p>
          <a:p>
            <a:pPr marL="0" indent="0">
              <a:buNone/>
            </a:pPr>
            <a:r>
              <a:rPr lang="en-GB" sz="2200" dirty="0"/>
              <a:t>	No time to deal with payroll queries prior to submitting 	accounts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86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Timings for this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Most important date</a:t>
            </a:r>
          </a:p>
          <a:p>
            <a:pPr marL="0" indent="0">
              <a:buNone/>
            </a:pPr>
            <a:r>
              <a:rPr lang="en-GB" sz="2200" dirty="0"/>
              <a:t> </a:t>
            </a:r>
            <a:endParaRPr lang="en-GB" b="1" dirty="0"/>
          </a:p>
          <a:p>
            <a:pPr marL="0" indent="0" algn="ctr">
              <a:buNone/>
            </a:pPr>
            <a:r>
              <a:rPr lang="en-GB" sz="3500" b="1" dirty="0"/>
              <a:t>Closedown Deadline Date</a:t>
            </a:r>
          </a:p>
          <a:p>
            <a:pPr marL="0" indent="0" algn="ctr">
              <a:buNone/>
            </a:pPr>
            <a:endParaRPr lang="en-GB" sz="3500" b="1" dirty="0"/>
          </a:p>
          <a:p>
            <a:pPr marL="0" indent="0" algn="ctr">
              <a:buNone/>
            </a:pPr>
            <a:r>
              <a:rPr lang="en-GB" sz="3500" b="1" dirty="0"/>
              <a:t>Monday</a:t>
            </a:r>
          </a:p>
          <a:p>
            <a:pPr marL="0" indent="0" algn="ctr">
              <a:buNone/>
            </a:pPr>
            <a:r>
              <a:rPr lang="en-GB" sz="3500" b="1" dirty="0"/>
              <a:t>25 March 2019</a:t>
            </a:r>
          </a:p>
        </p:txBody>
      </p:sp>
    </p:spTree>
    <p:extLst>
      <p:ext uri="{BB962C8B-B14F-4D97-AF65-F5344CB8AC3E}">
        <p14:creationId xmlns:p14="http://schemas.microsoft.com/office/powerpoint/2010/main" val="85167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more timings for this year…..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From 1 February 2019</a:t>
            </a:r>
          </a:p>
          <a:p>
            <a:pPr marL="0" indent="0">
              <a:buNone/>
            </a:pPr>
            <a:r>
              <a:rPr lang="en-GB" sz="2200" dirty="0"/>
              <a:t>	Carry out FMS6 Health Check</a:t>
            </a:r>
          </a:p>
          <a:p>
            <a:pPr marL="0" indent="0">
              <a:buNone/>
            </a:pPr>
            <a:r>
              <a:rPr lang="en-GB" b="1" dirty="0"/>
              <a:t>1 March 2019</a:t>
            </a:r>
            <a:endParaRPr lang="en-GB" dirty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200" dirty="0"/>
              <a:t>Edukent March Direct Debit notification</a:t>
            </a:r>
          </a:p>
          <a:p>
            <a:pPr marL="0" indent="0">
              <a:buNone/>
            </a:pPr>
            <a:r>
              <a:rPr lang="en-GB" b="1" dirty="0"/>
              <a:t>18 March 2019</a:t>
            </a:r>
            <a:endParaRPr lang="en-GB" dirty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200" dirty="0"/>
              <a:t>Edukent second March DD notification  ** TBC</a:t>
            </a:r>
          </a:p>
          <a:p>
            <a:pPr marL="0" indent="0">
              <a:buNone/>
            </a:pPr>
            <a:r>
              <a:rPr lang="en-GB" sz="2200" dirty="0"/>
              <a:t>	Receive March Statement of  Account notification</a:t>
            </a:r>
          </a:p>
          <a:p>
            <a:pPr marL="0" indent="0">
              <a:buNone/>
            </a:pPr>
            <a:r>
              <a:rPr lang="en-GB" sz="2200" dirty="0"/>
              <a:t>	Statement of Account (March advances) email</a:t>
            </a:r>
          </a:p>
          <a:p>
            <a:pPr marL="0" indent="0">
              <a:buNone/>
            </a:pPr>
            <a:r>
              <a:rPr lang="en-GB" sz="2200" dirty="0"/>
              <a:t>	Capital Matrix and YE Revenue Analysis forms on Kelsi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12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still timings……..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20 March 2019</a:t>
            </a:r>
            <a:endParaRPr lang="en-GB" dirty="0"/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200" dirty="0"/>
              <a:t>Advances will be in bank </a:t>
            </a:r>
          </a:p>
          <a:p>
            <a:pPr marL="0" indent="0">
              <a:buNone/>
            </a:pPr>
            <a:r>
              <a:rPr lang="en-GB" b="1" dirty="0"/>
              <a:t>21 March 2019</a:t>
            </a:r>
          </a:p>
          <a:p>
            <a:pPr marL="0" indent="0">
              <a:buNone/>
            </a:pPr>
            <a:r>
              <a:rPr lang="en-GB" sz="2200" dirty="0"/>
              <a:t>	Receive Bank Statements from NAT West</a:t>
            </a:r>
          </a:p>
          <a:p>
            <a:pPr marL="0" indent="0">
              <a:buNone/>
            </a:pPr>
            <a:r>
              <a:rPr lang="en-GB" b="1" dirty="0"/>
              <a:t>25 March 2019</a:t>
            </a:r>
          </a:p>
          <a:p>
            <a:pPr marL="0" indent="0">
              <a:buNone/>
            </a:pPr>
            <a:r>
              <a:rPr lang="en-GB" sz="2200" dirty="0"/>
              <a:t>	Payday – may need to contact individual payroll 	providers earlier for reports</a:t>
            </a:r>
          </a:p>
          <a:p>
            <a:pPr marL="57150" indent="0" algn="ctr">
              <a:buNone/>
            </a:pPr>
            <a:r>
              <a:rPr lang="en-GB" sz="3200" b="1" dirty="0"/>
              <a:t>25 March 2019</a:t>
            </a:r>
          </a:p>
          <a:p>
            <a:pPr marL="57150" indent="0" algn="ctr">
              <a:buNone/>
            </a:pPr>
            <a:r>
              <a:rPr lang="en-GB" sz="3200" b="1" dirty="0"/>
              <a:t>Closedown deadline for 2019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58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7A9F-AD5C-4A1A-B88C-B0A8B585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….and more….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ADC13-DD6E-4BB0-B4C5-C016BCDE3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26 – 29 March 2019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en-GB" b="1" dirty="0"/>
              <a:t>FMS6 OLD year still open</a:t>
            </a:r>
            <a:r>
              <a:rPr lang="en-GB" sz="2200" dirty="0"/>
              <a:t> – cannot be closed until 1 April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b="1" dirty="0"/>
              <a:t>Ensure nobody processes items in the OLD year after 	submitting accounts to SFS</a:t>
            </a:r>
          </a:p>
          <a:p>
            <a:pPr marL="0" indent="0">
              <a:buNone/>
            </a:pPr>
            <a:r>
              <a:rPr lang="en-GB" sz="2200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56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d3c5681a-6188-4afd-8047-4b7024f49c9f">Communication</Category>
    <PublishingExpirationDate xmlns="http://schemas.microsoft.com/sharepoint/v3" xsi:nil="true"/>
    <PublishingStartDate xmlns="http://schemas.microsoft.com/sharepoint/v3" xsi:nil="true"/>
    <_dlc_DocId xmlns="b607a442-3a8b-46cb-8183-2bec4a9e324b">HDA2S5J67HAM-54-1083</_dlc_DocId>
    <_dlc_DocIdUrl xmlns="b607a442-3a8b-46cb-8183-2bec4a9e324b">
      <Url>http://knet/ourcouncil/_layouts/DocIdRedir.aspx?ID=HDA2S5J67HAM-54-1083</Url>
      <Description>HDA2S5J67HAM-54-1083</Description>
    </_dlc_DocIdUrl>
    <TaxCatchAll xmlns="b607a442-3a8b-46cb-8183-2bec4a9e324b"/>
  </documentManagement>
</p:properties>
</file>

<file path=customXml/item4.xml><?xml version="1.0" encoding="utf-8"?>
<?mso-contentType ?>
<SharedContentType xmlns="Microsoft.SharePoint.Taxonomy.ContentTypeSync" SourceId="ca912827-bae3-40cb-8146-7920e969c222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3" ma:contentTypeDescription="Create a new document." ma:contentTypeScope="" ma:versionID="cf3ec3b27110174dea8408aac817449f">
  <xsd:schema xmlns:xsd="http://www.w3.org/2001/XMLSchema" xmlns:xs="http://www.w3.org/2001/XMLSchema" xmlns:p="http://schemas.microsoft.com/office/2006/metadata/properties" xmlns:ns1="http://schemas.microsoft.com/sharepoint/v3" xmlns:ns3="b607a442-3a8b-46cb-8183-2bec4a9e324b" xmlns:ns4="d3c5681a-6188-4afd-8047-4b7024f49c9f" targetNamespace="http://schemas.microsoft.com/office/2006/metadata/properties" ma:root="true" ma:fieldsID="11adb92738cb6538778b05e8fee3d6b6" ns1:_="" ns3:_="" ns4:_="">
    <xsd:import namespace="http://schemas.microsoft.com/sharepoint/v3"/>
    <xsd:import namespace="b607a442-3a8b-46cb-8183-2bec4a9e324b"/>
    <xsd:import namespace="d3c5681a-6188-4afd-8047-4b7024f49c9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Category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0cc25ddb-d11d-4732-b3da-ee174dc8f6d8}" ma:internalName="TaxCatchAll" ma:showField="CatchAllData" ma:web="b607a442-3a8b-46cb-8183-2bec4a9e32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Category" ma:index="14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Finance year end closedown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 framework docs"/>
          <xsd:enumeration value="Facing the Challenge"/>
          <xsd:enumeration value="Commissioning"/>
          <xsd:enumeration value="K-mail for managers"/>
          <xsd:enumeration value="Project and programme manageme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C1C634A-D756-460C-B3D7-D3D800D0FF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A72119-5BC9-492D-894B-D1512688EBC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082213F-F470-4C1D-9060-83E58C3346B7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d3c5681a-6188-4afd-8047-4b7024f49c9f"/>
    <ds:schemaRef ds:uri="http://schemas.microsoft.com/office/infopath/2007/PartnerControls"/>
    <ds:schemaRef ds:uri="http://purl.org/dc/elements/1.1/"/>
    <ds:schemaRef ds:uri="b607a442-3a8b-46cb-8183-2bec4a9e324b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F7C10C2-C585-42FD-A036-95B9362827D7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619BA338-9782-4D2E-A9B6-F01225048B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07a442-3a8b-46cb-8183-2bec4a9e324b"/>
    <ds:schemaRef ds:uri="d3c5681a-6188-4afd-8047-4b7024f49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60B1894F-2891-4CF1-8D1A-538881DC712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</TotalTime>
  <Words>858</Words>
  <Application>Microsoft Office PowerPoint</Application>
  <PresentationFormat>On-screen Show (4:3)</PresentationFormat>
  <Paragraphs>239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Year End Closedown 2017 – 18 review</vt:lpstr>
      <vt:lpstr>Background</vt:lpstr>
      <vt:lpstr>How did it go 2017 – 18? </vt:lpstr>
      <vt:lpstr>Positives </vt:lpstr>
      <vt:lpstr>Negatives</vt:lpstr>
      <vt:lpstr>Timings for this year</vt:lpstr>
      <vt:lpstr>more timings for this year…..</vt:lpstr>
      <vt:lpstr>still timings…….. </vt:lpstr>
      <vt:lpstr>….and more….</vt:lpstr>
      <vt:lpstr>a bit more...</vt:lpstr>
      <vt:lpstr>and finally….. </vt:lpstr>
      <vt:lpstr>FAQ – BACS / Cheque runs</vt:lpstr>
      <vt:lpstr>Any feedback?</vt:lpstr>
      <vt:lpstr>PowerPoint Presentation</vt:lpstr>
    </vt:vector>
  </TitlesOfParts>
  <Company>Kent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2003 PowerPoint template</dc:title>
  <dc:creator>browns30</dc:creator>
  <cp:lastModifiedBy>Lindgren, Sue - CY EPA</cp:lastModifiedBy>
  <cp:revision>149</cp:revision>
  <cp:lastPrinted>2018-06-08T10:24:13Z</cp:lastPrinted>
  <dcterms:created xsi:type="dcterms:W3CDTF">2013-02-08T10:47:14Z</dcterms:created>
  <dcterms:modified xsi:type="dcterms:W3CDTF">2018-06-10T17:01:33Z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35c34a61-77f9-4535-ad94-5038d95f27d7</vt:lpwstr>
  </property>
  <property fmtid="{D5CDD505-2E9C-101B-9397-08002B2CF9AE}" pid="3" name="ContentTypeId">
    <vt:lpwstr>0x010100D42229A364E9FC4EBDE1546DFF3D65AD</vt:lpwstr>
  </property>
  <property fmtid="{D5CDD505-2E9C-101B-9397-08002B2CF9AE}" pid="4" name="_dlc_DocId">
    <vt:lpwstr>HDA2S5J67HAM-54-391</vt:lpwstr>
  </property>
  <property fmtid="{D5CDD505-2E9C-101B-9397-08002B2CF9AE}" pid="5" name="_dlc_DocIdUrl">
    <vt:lpwstr>http://knet/ourcouncil/_layouts/DocIdRedir.aspx?ID=HDA2S5J67HAM-54-391, HDA2S5J67HAM-54-391</vt:lpwstr>
  </property>
  <property fmtid="{D5CDD505-2E9C-101B-9397-08002B2CF9AE}" pid="6" name="Structure chart">
    <vt:lpwstr>0</vt:lpwstr>
  </property>
  <property fmtid="{D5CDD505-2E9C-101B-9397-08002B2CF9AE}" pid="7" name="Ways of working">
    <vt:bool>true</vt:bool>
  </property>
  <property fmtid="{D5CDD505-2E9C-101B-9397-08002B2CF9AE}" pid="8" name="ContentOwner">
    <vt:lpwstr>204;#Oliphant, Lisa - ST HR</vt:lpwstr>
  </property>
  <property fmtid="{D5CDD505-2E9C-101B-9397-08002B2CF9AE}" pid="9" name="Sub category">
    <vt:lpwstr>Not applicable</vt:lpwstr>
  </property>
  <property fmtid="{D5CDD505-2E9C-101B-9397-08002B2CF9AE}" pid="10" name="Environmental performance grouping">
    <vt:lpwstr>Not applicable</vt:lpwstr>
  </property>
  <property fmtid="{D5CDD505-2E9C-101B-9397-08002B2CF9AE}" pid="11" name="Directorate">
    <vt:lpwstr>All</vt:lpwstr>
  </property>
</Properties>
</file>