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1" r:id="rId4"/>
    <p:sldId id="264" r:id="rId5"/>
    <p:sldId id="265" r:id="rId6"/>
    <p:sldId id="266" r:id="rId7"/>
    <p:sldId id="32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00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8" autoAdjust="0"/>
    <p:restoredTop sz="94660"/>
  </p:normalViewPr>
  <p:slideViewPr>
    <p:cSldViewPr>
      <p:cViewPr varScale="1">
        <p:scale>
          <a:sx n="85" d="100"/>
          <a:sy n="85" d="100"/>
        </p:scale>
        <p:origin x="156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881852-8339-49B1-978A-B97BA0DED25A}" type="datetimeFigureOut">
              <a:rPr lang="en-GB" smtClean="0"/>
              <a:t>11/06/2018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32F6F7-9A2E-4AE2-9AB6-7B6A01238F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9057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32F6F7-9A2E-4AE2-9AB6-7B6A01238F8D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145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17CA2-BE16-47A2-8F74-18A4B23801A3}" type="datetimeFigureOut">
              <a:rPr lang="en-GB" smtClean="0"/>
              <a:t>11/06/2018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3DE2A-51BF-433B-A995-F68830B8C7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905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17CA2-BE16-47A2-8F74-18A4B23801A3}" type="datetimeFigureOut">
              <a:rPr lang="en-GB" smtClean="0"/>
              <a:t>11/06/2018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3DE2A-51BF-433B-A995-F68830B8C7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4925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17CA2-BE16-47A2-8F74-18A4B23801A3}" type="datetimeFigureOut">
              <a:rPr lang="en-GB" smtClean="0"/>
              <a:t>11/06/2018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3DE2A-51BF-433B-A995-F68830B8C7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04098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84" t="27156" r="63283" b="17417"/>
          <a:stretch/>
        </p:blipFill>
        <p:spPr bwMode="auto">
          <a:xfrm>
            <a:off x="467544" y="-387424"/>
            <a:ext cx="8457805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2176166" y="3789040"/>
            <a:ext cx="5040560" cy="0"/>
          </a:xfrm>
          <a:prstGeom prst="line">
            <a:avLst/>
          </a:prstGeom>
          <a:ln>
            <a:solidFill>
              <a:srgbClr val="6430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5313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17CA2-BE16-47A2-8F74-18A4B23801A3}" type="datetimeFigureOut">
              <a:rPr lang="en-GB" smtClean="0"/>
              <a:t>11/06/2018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3DE2A-51BF-433B-A995-F68830B8C7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0888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17CA2-BE16-47A2-8F74-18A4B23801A3}" type="datetimeFigureOut">
              <a:rPr lang="en-GB" smtClean="0"/>
              <a:t>11/06/2018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3DE2A-51BF-433B-A995-F68830B8C7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5511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17CA2-BE16-47A2-8F74-18A4B23801A3}" type="datetimeFigureOut">
              <a:rPr lang="en-GB" smtClean="0"/>
              <a:t>11/06/2018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3DE2A-51BF-433B-A995-F68830B8C7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8391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17CA2-BE16-47A2-8F74-18A4B23801A3}" type="datetimeFigureOut">
              <a:rPr lang="en-GB" smtClean="0"/>
              <a:t>11/06/2018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3DE2A-51BF-433B-A995-F68830B8C7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3202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17CA2-BE16-47A2-8F74-18A4B23801A3}" type="datetimeFigureOut">
              <a:rPr lang="en-GB" smtClean="0"/>
              <a:t>11/06/2018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3DE2A-51BF-433B-A995-F68830B8C7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6913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17CA2-BE16-47A2-8F74-18A4B23801A3}" type="datetimeFigureOut">
              <a:rPr lang="en-GB" smtClean="0"/>
              <a:t>11/06/2018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3DE2A-51BF-433B-A995-F68830B8C7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5063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17CA2-BE16-47A2-8F74-18A4B23801A3}" type="datetimeFigureOut">
              <a:rPr lang="en-GB" smtClean="0"/>
              <a:t>11/06/2018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3DE2A-51BF-433B-A995-F68830B8C7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1367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17CA2-BE16-47A2-8F74-18A4B23801A3}" type="datetimeFigureOut">
              <a:rPr lang="en-GB" smtClean="0"/>
              <a:t>11/06/2018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3DE2A-51BF-433B-A995-F68830B8C7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7434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17CA2-BE16-47A2-8F74-18A4B23801A3}" type="datetimeFigureOut">
              <a:rPr lang="en-GB" smtClean="0"/>
              <a:t>11/06/2018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3DE2A-51BF-433B-A995-F68830B8C7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9586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6093296"/>
            <a:ext cx="13144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8E86138-B3A6-47C3-9B57-F93C63868E7F}"/>
              </a:ext>
            </a:extLst>
          </p:cNvPr>
          <p:cNvSpPr txBox="1"/>
          <p:nvPr/>
        </p:nvSpPr>
        <p:spPr>
          <a:xfrm>
            <a:off x="161206" y="6237312"/>
            <a:ext cx="325866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7800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www.theeducationpeople.org</a:t>
            </a:r>
          </a:p>
        </p:txBody>
      </p:sp>
      <p:pic>
        <p:nvPicPr>
          <p:cNvPr id="3" name="Picture 2" descr="http://knet/ourcouncil/PublishingImages/KCC_Logo_medium.jpg">
            <a:extLst>
              <a:ext uri="{FF2B5EF4-FFF2-40B4-BE49-F238E27FC236}">
                <a16:creationId xmlns:a16="http://schemas.microsoft.com/office/drawing/2014/main" id="{9BD97230-AA8B-40D0-8E5D-B62068E3AD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6652" y="6056920"/>
            <a:ext cx="1050470" cy="684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ounded Rectangle 4">
            <a:extLst>
              <a:ext uri="{FF2B5EF4-FFF2-40B4-BE49-F238E27FC236}">
                <a16:creationId xmlns:a16="http://schemas.microsoft.com/office/drawing/2014/main" id="{0848EF45-B309-46BB-AC59-A989AAE68668}"/>
              </a:ext>
            </a:extLst>
          </p:cNvPr>
          <p:cNvSpPr/>
          <p:nvPr/>
        </p:nvSpPr>
        <p:spPr>
          <a:xfrm>
            <a:off x="1187624" y="1772816"/>
            <a:ext cx="6696744" cy="1368152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7800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Creating a Cost Centre Allocation Report</a:t>
            </a:r>
            <a:r>
              <a:rPr lang="en-GB" dirty="0"/>
              <a:t> 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A4E78409-6F86-4A40-99BD-9207B7270D24}"/>
              </a:ext>
            </a:extLst>
          </p:cNvPr>
          <p:cNvSpPr/>
          <p:nvPr/>
        </p:nvSpPr>
        <p:spPr>
          <a:xfrm>
            <a:off x="1187624" y="3293368"/>
            <a:ext cx="6696744" cy="684076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7800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Schools Financial Services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2665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6093296"/>
            <a:ext cx="13144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228824" y="404664"/>
            <a:ext cx="6120680" cy="936104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7800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 Centre Allocation Check – WHY?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5D70B98-9E3D-4BEB-9576-3A7D50DFA7C4}"/>
              </a:ext>
            </a:extLst>
          </p:cNvPr>
          <p:cNvSpPr txBox="1"/>
          <p:nvPr/>
        </p:nvSpPr>
        <p:spPr>
          <a:xfrm>
            <a:off x="161206" y="6237312"/>
            <a:ext cx="318665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7800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www.theeducationpeople.org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ECD3A0E5-6EA4-4FD1-932F-E39975BDF288}"/>
              </a:ext>
            </a:extLst>
          </p:cNvPr>
          <p:cNvSpPr/>
          <p:nvPr/>
        </p:nvSpPr>
        <p:spPr>
          <a:xfrm>
            <a:off x="251520" y="1772816"/>
            <a:ext cx="8496944" cy="201622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GB" sz="2200" b="1" dirty="0">
                <a:solidFill>
                  <a:srgbClr val="7800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ensure</a:t>
            </a:r>
            <a:r>
              <a:rPr lang="en-GB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there are no </a:t>
            </a:r>
            <a:r>
              <a:rPr lang="en-GB" sz="2200" b="1" dirty="0">
                <a:solidFill>
                  <a:srgbClr val="7800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coding discrepancies</a:t>
            </a:r>
          </a:p>
          <a:p>
            <a:endParaRPr lang="en-GB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200" b="1" dirty="0">
                <a:solidFill>
                  <a:srgbClr val="7800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Confirms</a:t>
            </a:r>
            <a:r>
              <a:rPr lang="en-GB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all ledger codes have the correct cost centres attached</a:t>
            </a:r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 descr="AdobeStock_109349658 [Converted].png">
            <a:extLst>
              <a:ext uri="{FF2B5EF4-FFF2-40B4-BE49-F238E27FC236}">
                <a16:creationId xmlns:a16="http://schemas.microsoft.com/office/drawing/2014/main" id="{CE99BE59-1DDE-4671-A886-BF32E284079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7544" y="2172596"/>
            <a:ext cx="360139" cy="370796"/>
          </a:xfrm>
          <a:prstGeom prst="rect">
            <a:avLst/>
          </a:prstGeom>
        </p:spPr>
      </p:pic>
      <p:pic>
        <p:nvPicPr>
          <p:cNvPr id="9" name="Picture 8" descr="AdobeStock_109349658 [Converted].png">
            <a:extLst>
              <a:ext uri="{FF2B5EF4-FFF2-40B4-BE49-F238E27FC236}">
                <a16:creationId xmlns:a16="http://schemas.microsoft.com/office/drawing/2014/main" id="{BE5BC650-44C0-4126-96DA-D9648EF24F4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7545" y="2998820"/>
            <a:ext cx="360139" cy="370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5483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6093296"/>
            <a:ext cx="13144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5D70B98-9E3D-4BEB-9576-3A7D50DFA7C4}"/>
              </a:ext>
            </a:extLst>
          </p:cNvPr>
          <p:cNvSpPr txBox="1"/>
          <p:nvPr/>
        </p:nvSpPr>
        <p:spPr>
          <a:xfrm>
            <a:off x="161206" y="6237312"/>
            <a:ext cx="318665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7800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www.theeducationpeople.org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ECD3A0E5-6EA4-4FD1-932F-E39975BDF288}"/>
              </a:ext>
            </a:extLst>
          </p:cNvPr>
          <p:cNvSpPr/>
          <p:nvPr/>
        </p:nvSpPr>
        <p:spPr>
          <a:xfrm>
            <a:off x="210072" y="1772816"/>
            <a:ext cx="8496944" cy="25202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be created </a:t>
            </a:r>
            <a:r>
              <a:rPr lang="en-GB" sz="2200" b="1" dirty="0">
                <a:solidFill>
                  <a:srgbClr val="7800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</a:t>
            </a:r>
            <a:r>
              <a:rPr lang="en-GB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governor approval </a:t>
            </a:r>
          </a:p>
          <a:p>
            <a:endParaRPr lang="en-GB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200" b="1" dirty="0">
                <a:solidFill>
                  <a:srgbClr val="7800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 </a:t>
            </a:r>
            <a:r>
              <a:rPr lang="en-GB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before budget monitoring is undertaken (Separate guidance available under BPS user guidance menu)</a:t>
            </a:r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ounded Rectangle 4">
            <a:extLst>
              <a:ext uri="{FF2B5EF4-FFF2-40B4-BE49-F238E27FC236}">
                <a16:creationId xmlns:a16="http://schemas.microsoft.com/office/drawing/2014/main" id="{73A8315D-F2A9-4ECB-9F3F-7C01704066D8}"/>
              </a:ext>
            </a:extLst>
          </p:cNvPr>
          <p:cNvSpPr/>
          <p:nvPr/>
        </p:nvSpPr>
        <p:spPr>
          <a:xfrm>
            <a:off x="228824" y="404664"/>
            <a:ext cx="6120680" cy="936104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7800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 Centre Allocation Check – WHEN?</a:t>
            </a:r>
          </a:p>
        </p:txBody>
      </p:sp>
    </p:spTree>
    <p:extLst>
      <p:ext uri="{BB962C8B-B14F-4D97-AF65-F5344CB8AC3E}">
        <p14:creationId xmlns:p14="http://schemas.microsoft.com/office/powerpoint/2010/main" val="1186797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6093296"/>
            <a:ext cx="13144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5D70B98-9E3D-4BEB-9576-3A7D50DFA7C4}"/>
              </a:ext>
            </a:extLst>
          </p:cNvPr>
          <p:cNvSpPr txBox="1"/>
          <p:nvPr/>
        </p:nvSpPr>
        <p:spPr>
          <a:xfrm>
            <a:off x="161206" y="6237312"/>
            <a:ext cx="318665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7800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www.theeducationpeople.org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ECD3A0E5-6EA4-4FD1-932F-E39975BDF288}"/>
              </a:ext>
            </a:extLst>
          </p:cNvPr>
          <p:cNvSpPr/>
          <p:nvPr/>
        </p:nvSpPr>
        <p:spPr>
          <a:xfrm>
            <a:off x="245143" y="1772816"/>
            <a:ext cx="8496944" cy="280831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Make sure any </a:t>
            </a:r>
            <a:r>
              <a:rPr lang="en-GB" sz="2200" b="1" dirty="0">
                <a:solidFill>
                  <a:srgbClr val="7800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outstanding balances </a:t>
            </a:r>
            <a:r>
              <a:rPr lang="en-GB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cleared (only the revenue and capital balance lines will have figures in).</a:t>
            </a:r>
            <a:br>
              <a:rPr lang="en-GB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200" b="1" dirty="0">
                <a:solidFill>
                  <a:srgbClr val="7800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Repopulate</a:t>
            </a:r>
          </a:p>
          <a:p>
            <a:r>
              <a:rPr lang="en-GB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200" b="1" dirty="0">
                <a:solidFill>
                  <a:srgbClr val="7800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Re-do</a:t>
            </a:r>
            <a:r>
              <a:rPr lang="en-GB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Cost Centre Allocation Check</a:t>
            </a:r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ounded Rectangle 4">
            <a:extLst>
              <a:ext uri="{FF2B5EF4-FFF2-40B4-BE49-F238E27FC236}">
                <a16:creationId xmlns:a16="http://schemas.microsoft.com/office/drawing/2014/main" id="{406458BD-A5AF-433B-A2CD-DB66BAA712E6}"/>
              </a:ext>
            </a:extLst>
          </p:cNvPr>
          <p:cNvSpPr/>
          <p:nvPr/>
        </p:nvSpPr>
        <p:spPr>
          <a:xfrm>
            <a:off x="228824" y="404664"/>
            <a:ext cx="4703216" cy="936104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7800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 Centre Allocation Check</a:t>
            </a:r>
          </a:p>
        </p:txBody>
      </p:sp>
    </p:spTree>
    <p:extLst>
      <p:ext uri="{BB962C8B-B14F-4D97-AF65-F5344CB8AC3E}">
        <p14:creationId xmlns:p14="http://schemas.microsoft.com/office/powerpoint/2010/main" val="389165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6093296"/>
            <a:ext cx="13144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5D70B98-9E3D-4BEB-9576-3A7D50DFA7C4}"/>
              </a:ext>
            </a:extLst>
          </p:cNvPr>
          <p:cNvSpPr txBox="1"/>
          <p:nvPr/>
        </p:nvSpPr>
        <p:spPr>
          <a:xfrm>
            <a:off x="161206" y="6237312"/>
            <a:ext cx="318665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7800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www.theeducationpeople.org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ECD3A0E5-6EA4-4FD1-932F-E39975BDF288}"/>
              </a:ext>
            </a:extLst>
          </p:cNvPr>
          <p:cNvSpPr/>
          <p:nvPr/>
        </p:nvSpPr>
        <p:spPr>
          <a:xfrm>
            <a:off x="323528" y="1772816"/>
            <a:ext cx="8496944" cy="237626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 CCAC can be </a:t>
            </a:r>
            <a:r>
              <a:rPr lang="en-GB" sz="2200" b="1" dirty="0">
                <a:solidFill>
                  <a:srgbClr val="7800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deleted</a:t>
            </a:r>
            <a:r>
              <a:rPr lang="en-GB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 any time</a:t>
            </a:r>
          </a:p>
          <a:p>
            <a:r>
              <a:rPr lang="en-GB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Best Practice is to retain only the </a:t>
            </a:r>
            <a:r>
              <a:rPr lang="en-GB" sz="2200" b="1" dirty="0">
                <a:solidFill>
                  <a:srgbClr val="7800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 CCAC </a:t>
            </a:r>
            <a:r>
              <a:rPr lang="en-GB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where the balances are </a:t>
            </a:r>
            <a:r>
              <a:rPr lang="en-GB" sz="2200" b="1" dirty="0">
                <a:solidFill>
                  <a:srgbClr val="7800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ZERO</a:t>
            </a:r>
            <a:r>
              <a:rPr lang="en-GB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(except for the rollover’s in revenue and capital)</a:t>
            </a:r>
          </a:p>
          <a:p>
            <a:endParaRPr lang="en-GB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ounded Rectangle 4">
            <a:extLst>
              <a:ext uri="{FF2B5EF4-FFF2-40B4-BE49-F238E27FC236}">
                <a16:creationId xmlns:a16="http://schemas.microsoft.com/office/drawing/2014/main" id="{5795E5D1-4CB3-4A0B-A07E-A69F04565516}"/>
              </a:ext>
            </a:extLst>
          </p:cNvPr>
          <p:cNvSpPr/>
          <p:nvPr/>
        </p:nvSpPr>
        <p:spPr>
          <a:xfrm>
            <a:off x="228824" y="404664"/>
            <a:ext cx="4703216" cy="936104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7800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 Centre Allocation Check</a:t>
            </a:r>
          </a:p>
        </p:txBody>
      </p:sp>
    </p:spTree>
    <p:extLst>
      <p:ext uri="{BB962C8B-B14F-4D97-AF65-F5344CB8AC3E}">
        <p14:creationId xmlns:p14="http://schemas.microsoft.com/office/powerpoint/2010/main" val="2794571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6093296"/>
            <a:ext cx="13144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5D70B98-9E3D-4BEB-9576-3A7D50DFA7C4}"/>
              </a:ext>
            </a:extLst>
          </p:cNvPr>
          <p:cNvSpPr txBox="1"/>
          <p:nvPr/>
        </p:nvSpPr>
        <p:spPr>
          <a:xfrm>
            <a:off x="161206" y="6237312"/>
            <a:ext cx="318665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7800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www.theeducationpeople.org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ECD3A0E5-6EA4-4FD1-932F-E39975BDF288}"/>
              </a:ext>
            </a:extLst>
          </p:cNvPr>
          <p:cNvSpPr/>
          <p:nvPr/>
        </p:nvSpPr>
        <p:spPr>
          <a:xfrm>
            <a:off x="238129" y="1772816"/>
            <a:ext cx="8496944" cy="18002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2200" b="1" dirty="0">
                <a:solidFill>
                  <a:srgbClr val="7800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working copies </a:t>
            </a:r>
            <a:r>
              <a:rPr lang="en-GB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then be created ready for monitoring.</a:t>
            </a:r>
            <a:br>
              <a:rPr lang="en-GB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(Page 56 – Kent Procedures for New/Next Year Budget Setting 	and Page 51 for Academies)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ounded Rectangle 4">
            <a:extLst>
              <a:ext uri="{FF2B5EF4-FFF2-40B4-BE49-F238E27FC236}">
                <a16:creationId xmlns:a16="http://schemas.microsoft.com/office/drawing/2014/main" id="{03E4DFE8-4DB3-4D49-A4A2-16F9CA2D9AC4}"/>
              </a:ext>
            </a:extLst>
          </p:cNvPr>
          <p:cNvSpPr/>
          <p:nvPr/>
        </p:nvSpPr>
        <p:spPr>
          <a:xfrm>
            <a:off x="228824" y="404664"/>
            <a:ext cx="5495304" cy="936104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7800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Budget Monitoring- Working Copies</a:t>
            </a:r>
          </a:p>
        </p:txBody>
      </p:sp>
    </p:spTree>
    <p:extLst>
      <p:ext uri="{BB962C8B-B14F-4D97-AF65-F5344CB8AC3E}">
        <p14:creationId xmlns:p14="http://schemas.microsoft.com/office/powerpoint/2010/main" val="751030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03648" y="4365104"/>
            <a:ext cx="6336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Thank you</a:t>
            </a:r>
            <a:endParaRPr lang="en-GB" sz="2000" dirty="0"/>
          </a:p>
        </p:txBody>
      </p:sp>
      <p:sp>
        <p:nvSpPr>
          <p:cNvPr id="3" name="Rounded Rectangle 6">
            <a:extLst>
              <a:ext uri="{FF2B5EF4-FFF2-40B4-BE49-F238E27FC236}">
                <a16:creationId xmlns:a16="http://schemas.microsoft.com/office/drawing/2014/main" id="{C3B2A9D5-E42A-474A-9808-94AA2AA2BF62}"/>
              </a:ext>
            </a:extLst>
          </p:cNvPr>
          <p:cNvSpPr/>
          <p:nvPr/>
        </p:nvSpPr>
        <p:spPr>
          <a:xfrm>
            <a:off x="1187624" y="3293368"/>
            <a:ext cx="6696744" cy="684076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7800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Schools Financial Services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6036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777</TotalTime>
  <Words>175</Words>
  <Application>Microsoft Office PowerPoint</Application>
  <PresentationFormat>On-screen Show (4:3)</PresentationFormat>
  <Paragraphs>34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Kent County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Whiting, Danielle - ST FP</dc:creator>
  <cp:lastModifiedBy>Finan, Rachael - CY EPA</cp:lastModifiedBy>
  <cp:revision>28</cp:revision>
  <dcterms:created xsi:type="dcterms:W3CDTF">2018-01-22T16:13:18Z</dcterms:created>
  <dcterms:modified xsi:type="dcterms:W3CDTF">2018-06-11T13:12:26Z</dcterms:modified>
</cp:coreProperties>
</file>