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4"/>
  </p:notesMasterIdLst>
  <p:sldIdLst>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81" r:id="rId21"/>
    <p:sldId id="282" r:id="rId22"/>
    <p:sldId id="283"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43" autoAdjust="0"/>
  </p:normalViewPr>
  <p:slideViewPr>
    <p:cSldViewPr>
      <p:cViewPr varScale="1">
        <p:scale>
          <a:sx n="76" d="100"/>
          <a:sy n="76" d="100"/>
        </p:scale>
        <p:origin x="1824" y="96"/>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38B57B7-F1A6-4235-AAFB-852B713E9193}" type="datetimeFigureOut">
              <a:rPr lang="en-GB" smtClean="0"/>
              <a:t>02/05/2018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1EE6C1-8BEE-4AFB-9E11-C008DDD8F3A5}" type="slidenum">
              <a:rPr lang="en-GB" smtClean="0"/>
              <a:t>‹#›</a:t>
            </a:fld>
            <a:endParaRPr lang="en-GB"/>
          </a:p>
        </p:txBody>
      </p:sp>
    </p:spTree>
    <p:extLst>
      <p:ext uri="{BB962C8B-B14F-4D97-AF65-F5344CB8AC3E}">
        <p14:creationId xmlns:p14="http://schemas.microsoft.com/office/powerpoint/2010/main" val="409542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3E21712D-5BD0-4938-8E9E-2BC256C26F5E}" type="slidenum">
              <a:rPr lang="en-GB" altLang="en-US" sz="1200">
                <a:solidFill>
                  <a:prstClr val="black"/>
                </a:solidFill>
              </a:rPr>
              <a:pPr/>
              <a:t>1</a:t>
            </a:fld>
            <a:endParaRPr lang="en-GB" altLang="en-US" sz="120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z="1600">
              <a:latin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F1EE6C1-8BEE-4AFB-9E11-C008DDD8F3A5}" type="slidenum">
              <a:rPr lang="en-GB" smtClean="0"/>
              <a:t>10</a:t>
            </a:fld>
            <a:endParaRPr lang="en-GB"/>
          </a:p>
        </p:txBody>
      </p:sp>
    </p:spTree>
    <p:extLst>
      <p:ext uri="{BB962C8B-B14F-4D97-AF65-F5344CB8AC3E}">
        <p14:creationId xmlns:p14="http://schemas.microsoft.com/office/powerpoint/2010/main" val="557573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D74914B7-7318-425E-863C-F4BF15087CAD}" type="slidenum">
              <a:rPr lang="en-GB" altLang="en-US" sz="1200">
                <a:solidFill>
                  <a:prstClr val="black"/>
                </a:solidFill>
              </a:rPr>
              <a:pPr/>
              <a:t>11</a:t>
            </a:fld>
            <a:endParaRPr lang="en-GB" altLang="en-US" sz="120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4"/>
          <p:cNvSpPr>
            <a:spLocks noGrp="1" noChangeArrowheads="1"/>
          </p:cNvSpPr>
          <p:nvPr>
            <p:ph type="body" idx="1"/>
          </p:nvPr>
        </p:nvSpPr>
        <p:spPr>
          <a:xfrm>
            <a:off x="258060" y="4806493"/>
            <a:ext cx="6281555" cy="4847852"/>
          </a:xfrm>
          <a:noFill/>
        </p:spPr>
        <p:txBody>
          <a:bodyPr/>
          <a:lstStyle/>
          <a:p>
            <a:pPr eaLnBrk="1" hangingPunct="1"/>
            <a:r>
              <a:rPr lang="en-GB" altLang="en-US" sz="1400" dirty="0">
                <a:latin typeface="Verdana" pitchFamily="34" charset="0"/>
              </a:rPr>
              <a:t>1. </a:t>
            </a:r>
            <a:r>
              <a:rPr lang="en-GB" altLang="en-US" sz="1400" b="1" dirty="0">
                <a:latin typeface="Verdana" pitchFamily="34" charset="0"/>
              </a:rPr>
              <a:t>Only use personal data with the individuals consent or if the law says we can</a:t>
            </a:r>
            <a:r>
              <a:rPr lang="en-GB" altLang="en-US" sz="1400" dirty="0">
                <a:latin typeface="Verdana" pitchFamily="34" charset="0"/>
              </a:rPr>
              <a:t> (see next slide for fair processing notice)</a:t>
            </a:r>
          </a:p>
          <a:p>
            <a:pPr eaLnBrk="1" hangingPunct="1"/>
            <a:r>
              <a:rPr lang="en-GB" altLang="en-US" sz="1400" dirty="0">
                <a:latin typeface="Verdana" pitchFamily="34" charset="0"/>
              </a:rPr>
              <a:t>2. </a:t>
            </a:r>
            <a:r>
              <a:rPr lang="en-GB" altLang="en-US" sz="1400" b="1" dirty="0">
                <a:latin typeface="Verdana" pitchFamily="34" charset="0"/>
              </a:rPr>
              <a:t>Only use the information you’ve collected for the purpose you said you would.</a:t>
            </a:r>
            <a:r>
              <a:rPr lang="en-GB" altLang="en-US" sz="1400" dirty="0">
                <a:latin typeface="Verdana" pitchFamily="34" charset="0"/>
              </a:rPr>
              <a:t>  You must not collect personal information unless there is a specific and valid reason for doing so. </a:t>
            </a:r>
            <a:r>
              <a:rPr lang="en-GB" altLang="en-US" sz="1400" dirty="0" err="1">
                <a:latin typeface="Verdana" pitchFamily="34" charset="0"/>
              </a:rPr>
              <a:t>Ie</a:t>
            </a:r>
            <a:r>
              <a:rPr lang="en-GB" altLang="en-US" sz="1400" dirty="0">
                <a:latin typeface="Verdana" pitchFamily="34" charset="0"/>
              </a:rPr>
              <a:t> address of colleague to send a get well soon card!</a:t>
            </a:r>
          </a:p>
          <a:p>
            <a:pPr eaLnBrk="1" hangingPunct="1"/>
            <a:r>
              <a:rPr lang="en-GB" altLang="en-US" sz="1400" dirty="0">
                <a:latin typeface="Verdana" pitchFamily="34" charset="0"/>
              </a:rPr>
              <a:t>3. </a:t>
            </a:r>
            <a:r>
              <a:rPr lang="en-GB" altLang="en-US" sz="1400" b="1" dirty="0">
                <a:latin typeface="Verdana" pitchFamily="34" charset="0"/>
              </a:rPr>
              <a:t>Only collect, use and store data that is relevant to your function.</a:t>
            </a:r>
            <a:r>
              <a:rPr lang="en-GB" altLang="en-US" sz="1400" dirty="0">
                <a:latin typeface="Verdana" pitchFamily="34" charset="0"/>
              </a:rPr>
              <a:t>  Do not ask for personal details just in case they may be useful in the future.</a:t>
            </a:r>
          </a:p>
          <a:p>
            <a:pPr eaLnBrk="1" hangingPunct="1"/>
            <a:r>
              <a:rPr lang="en-GB" altLang="en-US" sz="1400" dirty="0">
                <a:latin typeface="Verdana" pitchFamily="34" charset="0"/>
              </a:rPr>
              <a:t>4. </a:t>
            </a:r>
            <a:r>
              <a:rPr lang="en-GB" altLang="en-US" sz="1400" b="1" dirty="0">
                <a:latin typeface="Verdana" pitchFamily="34" charset="0"/>
              </a:rPr>
              <a:t>Must take reasonable steps to ensure the data is correct</a:t>
            </a:r>
            <a:r>
              <a:rPr lang="en-GB" altLang="en-US" sz="1400" dirty="0">
                <a:latin typeface="Verdana" pitchFamily="34" charset="0"/>
              </a:rPr>
              <a:t> - regularly spring clean system.</a:t>
            </a:r>
          </a:p>
          <a:p>
            <a:pPr eaLnBrk="1" hangingPunct="1"/>
            <a:r>
              <a:rPr lang="en-GB" altLang="en-US" sz="1400" dirty="0">
                <a:latin typeface="Verdana" pitchFamily="34" charset="0"/>
              </a:rPr>
              <a:t>5.</a:t>
            </a:r>
            <a:r>
              <a:rPr lang="en-GB" altLang="en-US" sz="1400" b="1" dirty="0">
                <a:latin typeface="Verdana" pitchFamily="34" charset="0"/>
              </a:rPr>
              <a:t> Do not keep data for too long.  </a:t>
            </a:r>
            <a:r>
              <a:rPr lang="en-GB" altLang="en-US" sz="1400" dirty="0">
                <a:latin typeface="Verdana" pitchFamily="34" charset="0"/>
              </a:rPr>
              <a:t>See Retention Schedule</a:t>
            </a:r>
          </a:p>
          <a:p>
            <a:pPr eaLnBrk="1" hangingPunct="1"/>
            <a:r>
              <a:rPr lang="en-GB" altLang="en-US" sz="1400" dirty="0">
                <a:latin typeface="Verdana" pitchFamily="34" charset="0"/>
              </a:rPr>
              <a:t>6. </a:t>
            </a:r>
            <a:r>
              <a:rPr lang="en-GB" altLang="en-US" sz="1400" b="1" dirty="0">
                <a:latin typeface="Verdana" pitchFamily="34" charset="0"/>
              </a:rPr>
              <a:t>Respect individuals rights – </a:t>
            </a:r>
            <a:r>
              <a:rPr lang="en-GB" altLang="en-US" sz="1400" dirty="0">
                <a:latin typeface="Verdana" pitchFamily="34" charset="0"/>
              </a:rPr>
              <a:t>more later</a:t>
            </a:r>
          </a:p>
          <a:p>
            <a:pPr eaLnBrk="1" hangingPunct="1"/>
            <a:r>
              <a:rPr lang="en-GB" altLang="en-US" sz="1400" dirty="0">
                <a:latin typeface="Verdana" pitchFamily="34" charset="0"/>
              </a:rPr>
              <a:t>7. </a:t>
            </a:r>
            <a:r>
              <a:rPr lang="en-GB" altLang="en-US" sz="1400" b="1" dirty="0">
                <a:latin typeface="Verdana" pitchFamily="34" charset="0"/>
              </a:rPr>
              <a:t>Must protect personal data</a:t>
            </a:r>
            <a:r>
              <a:rPr lang="en-GB" altLang="en-US" sz="1400" dirty="0">
                <a:latin typeface="Verdana" pitchFamily="34" charset="0"/>
              </a:rPr>
              <a:t> against unauthorised or illegal processing and against accidental loss, destruction or damage.</a:t>
            </a:r>
          </a:p>
          <a:p>
            <a:pPr eaLnBrk="1" hangingPunct="1"/>
            <a:r>
              <a:rPr lang="en-GB" altLang="en-US" sz="1400" dirty="0">
                <a:latin typeface="Verdana" pitchFamily="34" charset="0"/>
              </a:rPr>
              <a:t>8.  Some countries outside of Europe do not have the same legal requirements to protect information so we must be careful.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GDPR requires you to demonstrate</a:t>
            </a:r>
            <a:r>
              <a:rPr lang="en-GB" sz="1600" baseline="0" dirty="0"/>
              <a:t> HOW you comply with the principles - by documenting any decision you make.</a:t>
            </a:r>
            <a:endParaRPr lang="en-GB" sz="1600" dirty="0"/>
          </a:p>
        </p:txBody>
      </p:sp>
      <p:sp>
        <p:nvSpPr>
          <p:cNvPr id="4" name="Slide Number Placeholder 3"/>
          <p:cNvSpPr>
            <a:spLocks noGrp="1"/>
          </p:cNvSpPr>
          <p:nvPr>
            <p:ph type="sldNum" sz="quarter" idx="10"/>
          </p:nvPr>
        </p:nvSpPr>
        <p:spPr/>
        <p:txBody>
          <a:bodyPr/>
          <a:lstStyle/>
          <a:p>
            <a:fld id="{7F1EE6C1-8BEE-4AFB-9E11-C008DDD8F3A5}" type="slidenum">
              <a:rPr lang="en-GB" smtClean="0"/>
              <a:t>12</a:t>
            </a:fld>
            <a:endParaRPr lang="en-GB"/>
          </a:p>
        </p:txBody>
      </p:sp>
    </p:spTree>
    <p:extLst>
      <p:ext uri="{BB962C8B-B14F-4D97-AF65-F5344CB8AC3E}">
        <p14:creationId xmlns:p14="http://schemas.microsoft.com/office/powerpoint/2010/main" val="1036668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4A8E8D06-4896-49E9-AC5F-B1C4ECD43730}" type="slidenum">
              <a:rPr lang="en-GB" altLang="en-US" sz="1200">
                <a:solidFill>
                  <a:prstClr val="black"/>
                </a:solidFill>
              </a:rPr>
              <a:pPr/>
              <a:t>13</a:t>
            </a:fld>
            <a:endParaRPr lang="en-GB" alt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GB" altLang="en-US" sz="1600" dirty="0"/>
              <a:t>A template GDPR</a:t>
            </a:r>
            <a:r>
              <a:rPr lang="en-GB" altLang="en-US" sz="1600" baseline="0" dirty="0"/>
              <a:t> privacy notice for pupils and parents has been published on KELSI.  The school workforce notice will be available soon.</a:t>
            </a:r>
          </a:p>
          <a:p>
            <a:r>
              <a:rPr lang="en-GB" altLang="en-US" sz="1600" dirty="0"/>
              <a:t>Where services are offered directly to a child, you must ensure that your privacy notice is written in a clear, plain way that a child will understand.</a:t>
            </a:r>
          </a:p>
        </p:txBody>
      </p:sp>
      <p:sp>
        <p:nvSpPr>
          <p:cNvPr id="4" name="Slide Number Placeholder 3"/>
          <p:cNvSpPr>
            <a:spLocks noGrp="1"/>
          </p:cNvSpPr>
          <p:nvPr>
            <p:ph type="sldNum" sz="quarter" idx="5"/>
          </p:nvPr>
        </p:nvSpPr>
        <p:spPr/>
        <p:txBody>
          <a:bodyPr/>
          <a:lstStyle/>
          <a:p>
            <a:pPr>
              <a:defRPr/>
            </a:pPr>
            <a:fld id="{82B07313-B33F-429E-88FC-E2779BFB4A0E}" type="slidenum">
              <a:rPr lang="en-GB" altLang="en-US">
                <a:solidFill>
                  <a:prstClr val="black"/>
                </a:solidFill>
              </a:rPr>
              <a:pPr>
                <a:defRPr/>
              </a:pPr>
              <a:t>14</a:t>
            </a:fld>
            <a:endParaRPr lang="en-GB"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6B84E8EA-385F-498B-887E-9F5611629E3D}" type="slidenum">
              <a:rPr lang="en-GB" altLang="en-US" sz="1200">
                <a:solidFill>
                  <a:prstClr val="black"/>
                </a:solidFill>
              </a:rPr>
              <a:pPr/>
              <a:t>15</a:t>
            </a:fld>
            <a:endParaRPr lang="en-GB" altLang="en-US" sz="120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679768" y="4715153"/>
            <a:ext cx="5438140" cy="4466987"/>
          </a:xfrm>
          <a:noFill/>
        </p:spPr>
        <p:txBody>
          <a:bodyPr/>
          <a:lstStyle/>
          <a:p>
            <a:pPr eaLnBrk="1" hangingPunct="1"/>
            <a:r>
              <a:rPr lang="en-GB" altLang="en-US" sz="1600" dirty="0"/>
              <a:t>Right of Subject Access - lets individuals find </a:t>
            </a:r>
          </a:p>
          <a:p>
            <a:pPr eaLnBrk="1" hangingPunct="1"/>
            <a:r>
              <a:rPr lang="en-GB" altLang="en-US" sz="1600" dirty="0"/>
              <a:t>out what information is held about them</a:t>
            </a:r>
          </a:p>
          <a:p>
            <a:pPr eaLnBrk="1" hangingPunct="1"/>
            <a:r>
              <a:rPr lang="en-GB" altLang="en-US" sz="1600" dirty="0"/>
              <a:t> (talk about this later)</a:t>
            </a:r>
          </a:p>
          <a:p>
            <a:pPr eaLnBrk="1" hangingPunct="1"/>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sz="1400" b="1" dirty="0"/>
              <a:t>Right to be informed </a:t>
            </a:r>
            <a:r>
              <a:rPr lang="en-GB" sz="1400" b="0" dirty="0"/>
              <a:t>– if you give your information to an</a:t>
            </a:r>
            <a:r>
              <a:rPr lang="en-GB" sz="1400" b="0" baseline="0" dirty="0"/>
              <a:t> organisation, that organisation must let you know yours rights – such as how to access that information and how you can withdraw consent</a:t>
            </a:r>
            <a:endParaRPr lang="en-GB" sz="1400" b="0" dirty="0"/>
          </a:p>
          <a:p>
            <a:pPr>
              <a:defRPr/>
            </a:pPr>
            <a:endParaRPr lang="en-GB" sz="1400" b="1" dirty="0"/>
          </a:p>
          <a:p>
            <a:pPr>
              <a:defRPr/>
            </a:pPr>
            <a:r>
              <a:rPr lang="en-GB" sz="1400" b="1" dirty="0"/>
              <a:t>How you would react if someone asks to have their personal information erased</a:t>
            </a:r>
            <a:r>
              <a:rPr lang="en-GB" sz="1400" dirty="0"/>
              <a:t>?  If you can’t do this, you must provide a robust explanation.  Can you systems delete information?  Who will make the decision to delete?</a:t>
            </a:r>
          </a:p>
          <a:p>
            <a:pPr>
              <a:defRPr/>
            </a:pPr>
            <a:endParaRPr lang="en-GB" sz="14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t>If information</a:t>
            </a:r>
            <a:r>
              <a:rPr lang="en-GB" sz="1400" b="1" baseline="0" dirty="0"/>
              <a:t> cannot be erased – can you restrict access to it?</a:t>
            </a:r>
            <a:r>
              <a:rPr lang="en-GB" sz="1400" baseline="0" dirty="0"/>
              <a:t>  You can store it - but not continue to use it.</a:t>
            </a:r>
            <a:endParaRPr lang="en-GB" sz="1400" dirty="0"/>
          </a:p>
          <a:p>
            <a:pPr>
              <a:defRPr/>
            </a:pPr>
            <a:endParaRPr lang="en-GB" sz="1400" dirty="0"/>
          </a:p>
          <a:p>
            <a:pPr>
              <a:defRPr/>
            </a:pPr>
            <a:r>
              <a:rPr lang="en-GB" sz="1400" b="1" dirty="0"/>
              <a:t>The right to data portability is new</a:t>
            </a:r>
            <a:r>
              <a:rPr lang="en-GB" sz="1400" dirty="0"/>
              <a:t>. The right to data portability allows individuals to obtain and reuse their personal data for their own purposes across different services.  So we can move our data to somewhere that offers better value or services.  Mostly relevant to the banking industry.</a:t>
            </a:r>
          </a:p>
          <a:p>
            <a:pPr>
              <a:defRPr/>
            </a:pPr>
            <a:endParaRPr lang="en-GB" sz="1400" dirty="0"/>
          </a:p>
          <a:p>
            <a:pPr>
              <a:defRPr/>
            </a:pPr>
            <a:r>
              <a:rPr lang="en-GB" sz="1400" b="1" dirty="0"/>
              <a:t>Right to object </a:t>
            </a:r>
            <a:r>
              <a:rPr lang="en-GB" sz="1400" dirty="0"/>
              <a:t>– relates to direct marketing</a:t>
            </a:r>
          </a:p>
          <a:p>
            <a:pPr>
              <a:defRPr/>
            </a:pPr>
            <a:endParaRPr lang="en-GB" sz="1400" dirty="0"/>
          </a:p>
          <a:p>
            <a:pPr>
              <a:defRPr/>
            </a:pPr>
            <a:r>
              <a:rPr lang="en-GB" sz="1400" b="1" dirty="0"/>
              <a:t>Automated decision making </a:t>
            </a:r>
            <a:r>
              <a:rPr lang="en-GB" sz="1400" dirty="0"/>
              <a:t>– applying for a personal loan on-line where there is</a:t>
            </a:r>
            <a:r>
              <a:rPr lang="en-GB" sz="1400" baseline="0" dirty="0"/>
              <a:t> no human intervention.</a:t>
            </a:r>
            <a:endParaRPr lang="en-GB" sz="1400" dirty="0"/>
          </a:p>
          <a:p>
            <a:pPr>
              <a:defRPr/>
            </a:pPr>
            <a:endParaRPr lang="en-GB" sz="1400" dirty="0"/>
          </a:p>
        </p:txBody>
      </p:sp>
      <p:sp>
        <p:nvSpPr>
          <p:cNvPr id="4" name="Slide Number Placeholder 3"/>
          <p:cNvSpPr>
            <a:spLocks noGrp="1"/>
          </p:cNvSpPr>
          <p:nvPr>
            <p:ph type="sldNum" sz="quarter" idx="5"/>
          </p:nvPr>
        </p:nvSpPr>
        <p:spPr/>
        <p:txBody>
          <a:bodyPr/>
          <a:lstStyle/>
          <a:p>
            <a:pPr>
              <a:defRPr/>
            </a:pPr>
            <a:fld id="{86C6D651-2C63-4918-B48F-CD79C2A39CDE}" type="slidenum">
              <a:rPr lang="en-GB" altLang="en-US">
                <a:solidFill>
                  <a:prstClr val="black"/>
                </a:solidFill>
              </a:rPr>
              <a:pPr>
                <a:defRPr/>
              </a:pPr>
              <a:t>16</a:t>
            </a:fld>
            <a:endParaRPr lang="en-GB"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2EA4D1E6-B828-43F7-AE78-005EDD7ED646}" type="slidenum">
              <a:rPr lang="en-GB" altLang="en-US" sz="1200">
                <a:solidFill>
                  <a:prstClr val="black"/>
                </a:solidFill>
              </a:rPr>
              <a:pPr/>
              <a:t>17</a:t>
            </a:fld>
            <a:endParaRPr lang="en-GB" altLang="en-US" sz="1200">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F1EE6C1-8BEE-4AFB-9E11-C008DDD8F3A5}" type="slidenum">
              <a:rPr lang="en-GB" smtClean="0"/>
              <a:t>18</a:t>
            </a:fld>
            <a:endParaRPr lang="en-GB"/>
          </a:p>
        </p:txBody>
      </p:sp>
    </p:spTree>
    <p:extLst>
      <p:ext uri="{BB962C8B-B14F-4D97-AF65-F5344CB8AC3E}">
        <p14:creationId xmlns:p14="http://schemas.microsoft.com/office/powerpoint/2010/main" val="942373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D3CDB827-5FB9-4908-B4D1-14DFDEB1642E}" type="slidenum">
              <a:rPr lang="en-GB" altLang="en-US" sz="1200">
                <a:solidFill>
                  <a:prstClr val="black"/>
                </a:solidFill>
              </a:rPr>
              <a:pPr/>
              <a:t>19</a:t>
            </a:fld>
            <a:endParaRPr lang="en-GB" altLang="en-US" sz="1200">
              <a:solidFill>
                <a:prstClr val="black"/>
              </a:solidFill>
            </a:endParaRPr>
          </a:p>
        </p:txBody>
      </p:sp>
      <p:sp>
        <p:nvSpPr>
          <p:cNvPr id="64515" name="Rectangle 2"/>
          <p:cNvSpPr>
            <a:spLocks noGrp="1" noRot="1" noChangeAspect="1" noChangeArrowheads="1" noTextEdit="1"/>
          </p:cNvSpPr>
          <p:nvPr>
            <p:ph type="sldImg"/>
          </p:nvPr>
        </p:nvSpPr>
        <p:spPr>
          <a:xfrm>
            <a:off x="917575" y="733425"/>
            <a:ext cx="4984750" cy="3738563"/>
          </a:xfrm>
          <a:ln w="12700" cap="flat"/>
        </p:spPr>
      </p:sp>
      <p:sp>
        <p:nvSpPr>
          <p:cNvPr id="64516" name="Rectangle 3"/>
          <p:cNvSpPr>
            <a:spLocks noGrp="1" noChangeArrowheads="1"/>
          </p:cNvSpPr>
          <p:nvPr>
            <p:ph type="body" idx="1"/>
          </p:nvPr>
        </p:nvSpPr>
        <p:spPr>
          <a:xfrm>
            <a:off x="374502" y="4460094"/>
            <a:ext cx="6193437" cy="3887933"/>
          </a:xfrm>
          <a:noFill/>
        </p:spPr>
        <p:txBody>
          <a:bodyPr wrap="none" lIns="93663" tIns="46038" rIns="93663" bIns="46038" anchor="ctr"/>
          <a:lstStyle/>
          <a:p>
            <a:pPr eaLnBrk="1" hangingPunct="1">
              <a:spcBef>
                <a:spcPct val="0"/>
              </a:spcBef>
            </a:pPr>
            <a:r>
              <a:rPr lang="en-US" altLang="en-US" sz="1600" dirty="0"/>
              <a:t>So not taking security seriously could cause reputational damage and could cost you money!</a:t>
            </a:r>
          </a:p>
          <a:p>
            <a:pPr eaLnBrk="1" hangingPunct="1"/>
            <a:endParaRPr lang="en-US" altLang="en-US" sz="16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18BBD1D4-9EB5-4AE4-AD35-EC0D5CD20B7C}" type="slidenum">
              <a:rPr lang="en-GB" altLang="en-US" sz="1200">
                <a:solidFill>
                  <a:prstClr val="black"/>
                </a:solidFill>
              </a:rPr>
              <a:pPr/>
              <a:t>2</a:t>
            </a:fld>
            <a:endParaRPr lang="en-GB" altLang="en-US" sz="1200">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06357" y="5154615"/>
            <a:ext cx="4984962" cy="4027526"/>
          </a:xfrm>
          <a:noFill/>
        </p:spPr>
        <p:txBody>
          <a:bodyPr/>
          <a:lstStyle/>
          <a:p>
            <a:pPr eaLnBrk="1" hangingPunct="1"/>
            <a:r>
              <a:rPr lang="en-US" altLang="en-US" sz="1600" dirty="0">
                <a:latin typeface="Verdana" pitchFamily="34" charset="0"/>
              </a:rPr>
              <a:t>The Information Commissioners Office is the governing body that oversees the Data Protection Act</a:t>
            </a:r>
          </a:p>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r>
              <a:rPr lang="en-GB" altLang="en-US" sz="1600" dirty="0"/>
              <a:t>If a breach is likely to have a significant detrimental effect on individuals</a:t>
            </a:r>
          </a:p>
          <a:p>
            <a:endParaRPr lang="en-GB" altLang="en-US" sz="1600" dirty="0"/>
          </a:p>
          <a:p>
            <a:r>
              <a:rPr lang="en-GB" altLang="en-US" sz="1600" dirty="0"/>
              <a:t>This has to be assessed on a case by case basis. For example, you will need to notify the relevant supervisory authority about a loss of customer details where the breach leaves individuals open to identity theft</a:t>
            </a:r>
          </a:p>
          <a:p>
            <a:endParaRPr lang="en-GB" altLang="en-US" sz="1600" dirty="0"/>
          </a:p>
          <a:p>
            <a:r>
              <a:rPr lang="en-GB" altLang="en-US" sz="1600" dirty="0"/>
              <a:t>The GDPR recognises that it will often be impossible to investigate a breach fully within that time-period and allows you to provide information in phases.</a:t>
            </a:r>
          </a:p>
          <a:p>
            <a:endParaRPr lang="en-GB" altLang="en-US" sz="1600" dirty="0"/>
          </a:p>
          <a:p>
            <a:r>
              <a:rPr lang="en-GB" altLang="en-US" sz="1600" dirty="0"/>
              <a:t>In light of the tight timescales for reporting a breach - it is important to have robust breach detection, investigation and internal reporting procedures in place.</a:t>
            </a:r>
          </a:p>
        </p:txBody>
      </p:sp>
      <p:sp>
        <p:nvSpPr>
          <p:cNvPr id="4" name="Slide Number Placeholder 3"/>
          <p:cNvSpPr>
            <a:spLocks noGrp="1"/>
          </p:cNvSpPr>
          <p:nvPr>
            <p:ph type="sldNum" sz="quarter" idx="5"/>
          </p:nvPr>
        </p:nvSpPr>
        <p:spPr/>
        <p:txBody>
          <a:bodyPr/>
          <a:lstStyle/>
          <a:p>
            <a:pPr>
              <a:defRPr/>
            </a:pPr>
            <a:fld id="{06D71FDE-119C-4C60-8B4F-DC2E9708A86F}" type="slidenum">
              <a:rPr lang="en-GB" altLang="en-US">
                <a:solidFill>
                  <a:prstClr val="black"/>
                </a:solidFill>
              </a:rPr>
              <a:pPr>
                <a:defRPr/>
              </a:pPr>
              <a:t>20</a:t>
            </a:fld>
            <a:endParaRPr lang="en-GB"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886A53EC-3D92-44CB-AC76-09A82E1340D8}" type="slidenum">
              <a:rPr lang="en-GB" altLang="en-US" sz="1200">
                <a:solidFill>
                  <a:prstClr val="black"/>
                </a:solidFill>
              </a:rPr>
              <a:pPr/>
              <a:t>21</a:t>
            </a:fld>
            <a:endParaRPr lang="en-GB" altLang="en-US" sz="1200">
              <a:solidFill>
                <a:prstClr val="black"/>
              </a:solidFill>
            </a:endParaRPr>
          </a:p>
        </p:txBody>
      </p:sp>
      <p:sp>
        <p:nvSpPr>
          <p:cNvPr id="78851" name="Rectangle 2"/>
          <p:cNvSpPr>
            <a:spLocks noGrp="1" noRot="1" noChangeAspect="1" noChangeArrowheads="1" noTextEdit="1"/>
          </p:cNvSpPr>
          <p:nvPr>
            <p:ph type="sldImg"/>
          </p:nvPr>
        </p:nvSpPr>
        <p:spPr>
          <a:xfrm>
            <a:off x="917575" y="733425"/>
            <a:ext cx="4984750" cy="3738563"/>
          </a:xfrm>
          <a:ln/>
        </p:spPr>
      </p:sp>
      <p:sp>
        <p:nvSpPr>
          <p:cNvPr id="78852" name="Rectangle 3"/>
          <p:cNvSpPr>
            <a:spLocks noGrp="1" noChangeArrowheads="1"/>
          </p:cNvSpPr>
          <p:nvPr>
            <p:ph type="body" idx="1"/>
          </p:nvPr>
        </p:nvSpPr>
        <p:spPr>
          <a:xfrm>
            <a:off x="758444" y="4635878"/>
            <a:ext cx="5219419" cy="4704813"/>
          </a:xfrm>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GB" altLang="en-US" sz="1400" dirty="0"/>
              <a:t>The government has confirmed that the UK’s decision to leave the EU will not affect the commencement of the GDPR.</a:t>
            </a:r>
          </a:p>
          <a:p>
            <a:endParaRPr lang="en-GB" altLang="en-US" sz="1400" dirty="0"/>
          </a:p>
          <a:p>
            <a:r>
              <a:rPr lang="en-GB" altLang="en-US" sz="1400" dirty="0"/>
              <a:t>Main concepts and principles remain the same</a:t>
            </a:r>
          </a:p>
          <a:p>
            <a:endParaRPr lang="en-GB" altLang="en-US" sz="1400" dirty="0"/>
          </a:p>
          <a:p>
            <a:r>
              <a:rPr lang="en-GB" altLang="en-US" sz="1400" dirty="0"/>
              <a:t>Consent is another issue which will be significantly important, however waiting for detail that we hope will come out in the DP Bill currently having</a:t>
            </a:r>
            <a:r>
              <a:rPr lang="en-GB" altLang="en-US" sz="1400" baseline="0" dirty="0"/>
              <a:t> a second reading in parliament - probably </a:t>
            </a:r>
            <a:r>
              <a:rPr lang="en-GB" altLang="en-US" sz="1400" dirty="0"/>
              <a:t>be published later</a:t>
            </a:r>
            <a:r>
              <a:rPr lang="en-GB" altLang="en-US" sz="1400" baseline="0" dirty="0"/>
              <a:t> in the year</a:t>
            </a:r>
            <a:r>
              <a:rPr lang="en-GB" altLang="en-US" sz="1400" dirty="0"/>
              <a:t>.</a:t>
            </a:r>
          </a:p>
          <a:p>
            <a:endParaRPr lang="en-GB" altLang="en-US" sz="1400" dirty="0"/>
          </a:p>
          <a:p>
            <a:r>
              <a:rPr lang="en-GB" altLang="en-US" sz="1400" dirty="0"/>
              <a:t>Consent under the GDPR must be a freely given, specific, informed and unambiguous indication of the individual’s wishes. There must be some form of clear affirmative action – or in other words, a positive opt-in – consent cannot be inferred from silence, pre-ticked boxes or inactivity. Consent must also be separate from other terms and conditions, and you will need to provide simple ways for people to withdraw consent.</a:t>
            </a:r>
          </a:p>
          <a:p>
            <a:endParaRPr lang="en-GB" altLang="en-US" sz="1400" dirty="0"/>
          </a:p>
          <a:p>
            <a:r>
              <a:rPr lang="en-GB" altLang="en-US" sz="1400" dirty="0"/>
              <a:t>Review schools policies and procedures.  Ensure data privacy is at the heart of all future projects and carry out Privacy Impact Assessments (PIA) – see ICO guidance.</a:t>
            </a:r>
          </a:p>
          <a:p>
            <a:endParaRPr lang="en-GB" altLang="en-US" sz="1400" dirty="0"/>
          </a:p>
          <a:p>
            <a:endParaRPr lang="en-GB" altLang="en-US" sz="1400" dirty="0"/>
          </a:p>
        </p:txBody>
      </p:sp>
      <p:sp>
        <p:nvSpPr>
          <p:cNvPr id="4" name="Slide Number Placeholder 3"/>
          <p:cNvSpPr>
            <a:spLocks noGrp="1"/>
          </p:cNvSpPr>
          <p:nvPr>
            <p:ph type="sldNum" sz="quarter" idx="5"/>
          </p:nvPr>
        </p:nvSpPr>
        <p:spPr/>
        <p:txBody>
          <a:bodyPr/>
          <a:lstStyle/>
          <a:p>
            <a:pPr>
              <a:defRPr/>
            </a:pPr>
            <a:fld id="{0509B8F0-9838-48C3-A24B-3673948B0F21}" type="slidenum">
              <a:rPr lang="en-GB" altLang="en-US">
                <a:solidFill>
                  <a:prstClr val="black"/>
                </a:solidFill>
              </a:rPr>
              <a:pPr>
                <a:defRPr/>
              </a:pPr>
              <a:t>3</a:t>
            </a:fld>
            <a:endParaRPr lang="en-GB"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GB" altLang="en-US" sz="1600" dirty="0"/>
              <a:t>You must appoint</a:t>
            </a:r>
            <a:r>
              <a:rPr lang="en-GB" altLang="en-US" sz="1600" baseline="0" dirty="0"/>
              <a:t> a DPO if you are deemed a public authority (as under FOI).</a:t>
            </a:r>
          </a:p>
          <a:p>
            <a:r>
              <a:rPr lang="en-GB" altLang="en-US" sz="1600" dirty="0"/>
              <a:t>The GDPR does not specify the precise credentials a data protection officer is expected to have.</a:t>
            </a:r>
          </a:p>
          <a:p>
            <a:endParaRPr lang="en-GB" altLang="en-US" sz="1600" dirty="0"/>
          </a:p>
          <a:p>
            <a:r>
              <a:rPr lang="en-GB" altLang="en-US" sz="1600" dirty="0"/>
              <a:t>It does require that they should have professional experience and knowledge of data protection law. This should be proportionate to the type of processing your organisation carries out, taking into consideration the level of protection the personal data requires.</a:t>
            </a:r>
          </a:p>
          <a:p>
            <a:endParaRPr lang="en-GB" altLang="en-US" sz="1600" dirty="0"/>
          </a:p>
          <a:p>
            <a:r>
              <a:rPr lang="en-GB" altLang="en-US" sz="1600" dirty="0"/>
              <a:t>You can allocate the role of DPO to an existing employee, as long as the professional duties of the employee are compatible with the duties of the DPO and do not lead to a conflict of interests.</a:t>
            </a:r>
          </a:p>
          <a:p>
            <a:endParaRPr lang="en-GB" altLang="en-US" sz="1600" dirty="0"/>
          </a:p>
        </p:txBody>
      </p:sp>
      <p:sp>
        <p:nvSpPr>
          <p:cNvPr id="4" name="Slide Number Placeholder 3"/>
          <p:cNvSpPr>
            <a:spLocks noGrp="1"/>
          </p:cNvSpPr>
          <p:nvPr>
            <p:ph type="sldNum" sz="quarter" idx="5"/>
          </p:nvPr>
        </p:nvSpPr>
        <p:spPr/>
        <p:txBody>
          <a:bodyPr/>
          <a:lstStyle/>
          <a:p>
            <a:pPr>
              <a:defRPr/>
            </a:pPr>
            <a:fld id="{D2599854-5506-4EBA-B665-D033D4E61FF5}" type="slidenum">
              <a:rPr lang="en-GB" altLang="en-US">
                <a:solidFill>
                  <a:prstClr val="black"/>
                </a:solidFill>
              </a:rPr>
              <a:pPr>
                <a:defRPr/>
              </a:pPr>
              <a:t>4</a:t>
            </a:fld>
            <a:endParaRPr lang="en-GB"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DE99883C-FD82-45AD-BE7F-0732E0F6EE50}" type="slidenum">
              <a:rPr lang="en-GB" altLang="en-US" sz="1200">
                <a:solidFill>
                  <a:prstClr val="black"/>
                </a:solidFill>
              </a:rPr>
              <a:pPr/>
              <a:t>5</a:t>
            </a:fld>
            <a:endParaRPr lang="en-GB" altLang="en-US" sz="1200">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F1EE6C1-8BEE-4AFB-9E11-C008DDD8F3A5}" type="slidenum">
              <a:rPr lang="en-GB" smtClean="0"/>
              <a:t>6</a:t>
            </a:fld>
            <a:endParaRPr lang="en-GB"/>
          </a:p>
        </p:txBody>
      </p:sp>
    </p:spTree>
    <p:extLst>
      <p:ext uri="{BB962C8B-B14F-4D97-AF65-F5344CB8AC3E}">
        <p14:creationId xmlns:p14="http://schemas.microsoft.com/office/powerpoint/2010/main" val="47812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en-GB" altLang="en-US" sz="1600" dirty="0"/>
              <a:t>The Digital Economy Act paves the way for a new funding system for the ICO. The amount of the data protection fee is being developed by the ICO’s sponsoring department, the Department for Digital, Culture, Media and Sport (DCMS) in consultation with the ICO and representatives of those likely to be affected by the change. The final fees will be approved by Parliament.</a:t>
            </a:r>
          </a:p>
        </p:txBody>
      </p:sp>
      <p:sp>
        <p:nvSpPr>
          <p:cNvPr id="4" name="Slide Number Placeholder 3"/>
          <p:cNvSpPr>
            <a:spLocks noGrp="1"/>
          </p:cNvSpPr>
          <p:nvPr>
            <p:ph type="sldNum" sz="quarter" idx="5"/>
          </p:nvPr>
        </p:nvSpPr>
        <p:spPr/>
        <p:txBody>
          <a:bodyPr/>
          <a:lstStyle/>
          <a:p>
            <a:pPr>
              <a:defRPr/>
            </a:pPr>
            <a:fld id="{D58D94A8-CE9A-4603-8563-73DCA12C05D0}" type="slidenum">
              <a:rPr lang="en-GB" altLang="en-US">
                <a:solidFill>
                  <a:prstClr val="black"/>
                </a:solidFill>
              </a:rPr>
              <a:pPr>
                <a:defRPr/>
              </a:pPr>
              <a:t>7</a:t>
            </a:fld>
            <a:endParaRPr lang="en-GB"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DECDBCEF-BB90-49B1-9072-62CD8D684FE2}" type="slidenum">
              <a:rPr lang="en-GB" altLang="en-US" sz="1200">
                <a:solidFill>
                  <a:prstClr val="black"/>
                </a:solidFill>
              </a:rPr>
              <a:pPr/>
              <a:t>8</a:t>
            </a:fld>
            <a:endParaRPr lang="en-GB" alt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679768" y="4715153"/>
            <a:ext cx="5438140" cy="4466987"/>
          </a:xfrm>
          <a:noFill/>
        </p:spPr>
        <p:txBody>
          <a:bodyPr/>
          <a:lstStyle/>
          <a:p>
            <a:pPr eaLnBrk="1" hangingPunct="1"/>
            <a:r>
              <a:rPr lang="en-GB" altLang="en-US" sz="1600" dirty="0"/>
              <a:t>the GDPR’s definition is more detailed</a:t>
            </a:r>
            <a:r>
              <a:rPr lang="en-GB" altLang="en-US" sz="1600" baseline="0" dirty="0"/>
              <a:t> and </a:t>
            </a:r>
            <a:r>
              <a:rPr lang="en-GB" altLang="en-US" sz="1600" dirty="0"/>
              <a:t>makes it clear that information such as an online identifier – </a:t>
            </a:r>
            <a:r>
              <a:rPr lang="en-GB" altLang="en-US" sz="1600" dirty="0" err="1"/>
              <a:t>eg</a:t>
            </a:r>
            <a:r>
              <a:rPr lang="en-GB" altLang="en-US" sz="1600" dirty="0"/>
              <a:t> an IP address – can be personal data</a:t>
            </a:r>
            <a:endParaRPr lang="en-US" altLang="en-US" sz="16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8104CBFB-A8FE-47AE-BA14-171A4BA9FA4E}" type="slidenum">
              <a:rPr lang="en-GB" altLang="en-US" sz="1200">
                <a:solidFill>
                  <a:prstClr val="black"/>
                </a:solidFill>
              </a:rPr>
              <a:pPr/>
              <a:t>9</a:t>
            </a:fld>
            <a:endParaRPr lang="en-GB" altLang="en-US" sz="1200">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1"/>
          <p:cNvSpPr>
            <a:spLocks noGrp="1"/>
          </p:cNvSpPr>
          <p:nvPr>
            <p:ph type="dt" sz="half" idx="10"/>
          </p:nvPr>
        </p:nvSpPr>
        <p:spPr/>
        <p:txBody>
          <a:bodyPr/>
          <a:lstStyle>
            <a:lvl1pPr>
              <a:defRPr/>
            </a:lvl1pPr>
          </a:lstStyle>
          <a:p>
            <a:pPr>
              <a:defRPr/>
            </a:pPr>
            <a:fld id="{06AE5271-BBB7-471F-BFEC-AD413A2EB322}"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6EEAC571-97D2-4F05-BC23-A258D53E39BA}"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5792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8E8AE587-1106-4C5F-BFB7-C0CBEB8A1C44}"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72ED82E6-B9CC-49F4-914D-5751425A5BA7}"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91752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FDA13FB6-1382-4A4B-8795-B5BBF92698FD}"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8CC8A9DD-0016-437A-A689-5CBEE1F410DD}"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755778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Date Placeholder 1"/>
          <p:cNvSpPr>
            <a:spLocks noGrp="1"/>
          </p:cNvSpPr>
          <p:nvPr>
            <p:ph type="dt" sz="half" idx="10"/>
          </p:nvPr>
        </p:nvSpPr>
        <p:spPr/>
        <p:txBody>
          <a:bodyPr/>
          <a:lstStyle>
            <a:lvl1pPr>
              <a:defRPr/>
            </a:lvl1pPr>
          </a:lstStyle>
          <a:p>
            <a:pPr>
              <a:defRPr/>
            </a:pPr>
            <a:fld id="{60F732ED-1754-4929-9747-483D0F628455}"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821DF37F-F6E4-4084-9B90-0D6F24493A6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401762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1"/>
          <p:cNvSpPr>
            <a:spLocks noGrp="1"/>
          </p:cNvSpPr>
          <p:nvPr>
            <p:ph type="dt" sz="half" idx="10"/>
          </p:nvPr>
        </p:nvSpPr>
        <p:spPr/>
        <p:txBody>
          <a:bodyPr/>
          <a:lstStyle>
            <a:lvl1pPr>
              <a:defRPr/>
            </a:lvl1pPr>
          </a:lstStyle>
          <a:p>
            <a:pPr>
              <a:defRPr/>
            </a:pPr>
            <a:fld id="{06AE5271-BBB7-471F-BFEC-AD413A2EB322}"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6EEAC571-97D2-4F05-BC23-A258D53E39BA}"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494996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A992AE60-62F4-45E9-AB39-22EC0A488935}"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B429A06D-2D07-4035-8A3C-773F9DD9E46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956217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1"/>
          <p:cNvSpPr>
            <a:spLocks noGrp="1"/>
          </p:cNvSpPr>
          <p:nvPr>
            <p:ph type="dt" sz="half" idx="10"/>
          </p:nvPr>
        </p:nvSpPr>
        <p:spPr/>
        <p:txBody>
          <a:bodyPr/>
          <a:lstStyle>
            <a:lvl1pPr>
              <a:defRPr/>
            </a:lvl1pPr>
          </a:lstStyle>
          <a:p>
            <a:pPr>
              <a:defRPr/>
            </a:pPr>
            <a:fld id="{D3C16BAE-F1B8-489E-B19E-31A44B266C96}"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43C552B4-45E4-4328-AFE8-2DC59B11B500}"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956205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1"/>
          <p:cNvSpPr>
            <a:spLocks noGrp="1"/>
          </p:cNvSpPr>
          <p:nvPr>
            <p:ph type="dt" sz="half" idx="10"/>
          </p:nvPr>
        </p:nvSpPr>
        <p:spPr/>
        <p:txBody>
          <a:bodyPr/>
          <a:lstStyle>
            <a:lvl1pPr>
              <a:defRPr/>
            </a:lvl1pPr>
          </a:lstStyle>
          <a:p>
            <a:pPr>
              <a:defRPr/>
            </a:pPr>
            <a:fld id="{D66A062F-0485-4D2C-8BAC-B6443D882CBB}"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66D35E61-BCA7-411C-A422-506C12CDA990}"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832681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1"/>
          <p:cNvSpPr>
            <a:spLocks noGrp="1"/>
          </p:cNvSpPr>
          <p:nvPr>
            <p:ph type="dt" sz="half" idx="10"/>
          </p:nvPr>
        </p:nvSpPr>
        <p:spPr/>
        <p:txBody>
          <a:bodyPr/>
          <a:lstStyle>
            <a:lvl1pPr>
              <a:defRPr/>
            </a:lvl1pPr>
          </a:lstStyle>
          <a:p>
            <a:pPr>
              <a:defRPr/>
            </a:pPr>
            <a:fld id="{66CA61C3-4684-4ED4-B14D-0A95CEEA6EAF}" type="datetime1">
              <a:rPr lang="en-GB">
                <a:solidFill>
                  <a:srgbClr val="000000">
                    <a:tint val="75000"/>
                  </a:srgbClr>
                </a:solidFill>
              </a:rPr>
              <a:pPr>
                <a:defRPr/>
              </a:pPr>
              <a:t>02/05/2018</a:t>
            </a:fld>
            <a:endParaRPr lang="en-GB" dirty="0">
              <a:solidFill>
                <a:srgbClr val="000000">
                  <a:tint val="75000"/>
                </a:srgbClr>
              </a:solidFill>
            </a:endParaRPr>
          </a:p>
        </p:txBody>
      </p:sp>
      <p:sp>
        <p:nvSpPr>
          <p:cNvPr id="8" name="Footer Placeholder 2"/>
          <p:cNvSpPr>
            <a:spLocks noGrp="1"/>
          </p:cNvSpPr>
          <p:nvPr>
            <p:ph type="ftr" sz="quarter" idx="11"/>
          </p:nvPr>
        </p:nvSpPr>
        <p:spPr/>
        <p:txBody>
          <a:bodyPr/>
          <a:lstStyle>
            <a:lvl1pPr>
              <a:defRPr/>
            </a:lvl1pPr>
          </a:lstStyle>
          <a:p>
            <a:pPr>
              <a:defRPr/>
            </a:pPr>
            <a:endParaRPr lang="en-GB" altLang="en-US"/>
          </a:p>
        </p:txBody>
      </p:sp>
      <p:sp>
        <p:nvSpPr>
          <p:cNvPr id="9" name="Slide Number Placeholder 3"/>
          <p:cNvSpPr>
            <a:spLocks noGrp="1"/>
          </p:cNvSpPr>
          <p:nvPr>
            <p:ph type="sldNum" sz="quarter" idx="12"/>
          </p:nvPr>
        </p:nvSpPr>
        <p:spPr/>
        <p:txBody>
          <a:bodyPr/>
          <a:lstStyle>
            <a:lvl1pPr>
              <a:defRPr/>
            </a:lvl1pPr>
          </a:lstStyle>
          <a:p>
            <a:pPr>
              <a:defRPr/>
            </a:pPr>
            <a:fld id="{0300CC2F-D7DA-44B3-BFA5-BBD85E7E9A2C}"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4242315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1"/>
          <p:cNvSpPr>
            <a:spLocks noGrp="1"/>
          </p:cNvSpPr>
          <p:nvPr>
            <p:ph type="dt" sz="half" idx="10"/>
          </p:nvPr>
        </p:nvSpPr>
        <p:spPr/>
        <p:txBody>
          <a:bodyPr/>
          <a:lstStyle>
            <a:lvl1pPr>
              <a:defRPr/>
            </a:lvl1pPr>
          </a:lstStyle>
          <a:p>
            <a:pPr>
              <a:defRPr/>
            </a:pPr>
            <a:fld id="{D15E4FD3-27C8-471D-AEF2-48BD0466EEC9}" type="datetime1">
              <a:rPr lang="en-GB">
                <a:solidFill>
                  <a:srgbClr val="000000">
                    <a:tint val="75000"/>
                  </a:srgbClr>
                </a:solidFill>
              </a:rPr>
              <a:pPr>
                <a:defRPr/>
              </a:pPr>
              <a:t>02/05/2018</a:t>
            </a:fld>
            <a:endParaRPr lang="en-GB" dirty="0">
              <a:solidFill>
                <a:srgbClr val="000000">
                  <a:tint val="75000"/>
                </a:srgbClr>
              </a:solidFill>
            </a:endParaRPr>
          </a:p>
        </p:txBody>
      </p:sp>
      <p:sp>
        <p:nvSpPr>
          <p:cNvPr id="4" name="Footer Placeholder 2"/>
          <p:cNvSpPr>
            <a:spLocks noGrp="1"/>
          </p:cNvSpPr>
          <p:nvPr>
            <p:ph type="ftr" sz="quarter" idx="11"/>
          </p:nvPr>
        </p:nvSpPr>
        <p:spPr/>
        <p:txBody>
          <a:bodyPr/>
          <a:lstStyle>
            <a:lvl1pPr>
              <a:defRPr/>
            </a:lvl1pPr>
          </a:lstStyle>
          <a:p>
            <a:pPr>
              <a:defRPr/>
            </a:pPr>
            <a:endParaRPr lang="en-GB" altLang="en-US"/>
          </a:p>
        </p:txBody>
      </p:sp>
      <p:sp>
        <p:nvSpPr>
          <p:cNvPr id="5" name="Slide Number Placeholder 3"/>
          <p:cNvSpPr>
            <a:spLocks noGrp="1"/>
          </p:cNvSpPr>
          <p:nvPr>
            <p:ph type="sldNum" sz="quarter" idx="12"/>
          </p:nvPr>
        </p:nvSpPr>
        <p:spPr/>
        <p:txBody>
          <a:bodyPr/>
          <a:lstStyle>
            <a:lvl1pPr>
              <a:defRPr/>
            </a:lvl1pPr>
          </a:lstStyle>
          <a:p>
            <a:pPr>
              <a:defRPr/>
            </a:pPr>
            <a:fld id="{3C2337B3-429C-467E-8ABE-AF99D037AD32}"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451820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52622B5-6A42-47AF-B271-B060367ED0A0}" type="datetime1">
              <a:rPr lang="en-GB">
                <a:solidFill>
                  <a:srgbClr val="000000">
                    <a:tint val="75000"/>
                  </a:srgbClr>
                </a:solidFill>
              </a:rPr>
              <a:pPr>
                <a:defRPr/>
              </a:pPr>
              <a:t>02/05/2018</a:t>
            </a:fld>
            <a:endParaRPr lang="en-GB" dirty="0">
              <a:solidFill>
                <a:srgbClr val="000000">
                  <a:tint val="75000"/>
                </a:srgbClr>
              </a:solidFill>
            </a:endParaRPr>
          </a:p>
        </p:txBody>
      </p:sp>
      <p:sp>
        <p:nvSpPr>
          <p:cNvPr id="3" name="Footer Placeholder 2"/>
          <p:cNvSpPr>
            <a:spLocks noGrp="1"/>
          </p:cNvSpPr>
          <p:nvPr>
            <p:ph type="ftr" sz="quarter" idx="11"/>
          </p:nvPr>
        </p:nvSpPr>
        <p:spPr/>
        <p:txBody>
          <a:bodyPr/>
          <a:lstStyle>
            <a:lvl1pPr>
              <a:defRPr/>
            </a:lvl1pPr>
          </a:lstStyle>
          <a:p>
            <a:pPr>
              <a:defRPr/>
            </a:pPr>
            <a:endParaRPr lang="en-GB" altLang="en-US"/>
          </a:p>
        </p:txBody>
      </p:sp>
      <p:sp>
        <p:nvSpPr>
          <p:cNvPr id="4" name="Slide Number Placeholder 3"/>
          <p:cNvSpPr>
            <a:spLocks noGrp="1"/>
          </p:cNvSpPr>
          <p:nvPr>
            <p:ph type="sldNum" sz="quarter" idx="12"/>
          </p:nvPr>
        </p:nvSpPr>
        <p:spPr/>
        <p:txBody>
          <a:bodyPr/>
          <a:lstStyle>
            <a:lvl1pPr>
              <a:defRPr/>
            </a:lvl1pPr>
          </a:lstStyle>
          <a:p>
            <a:pPr>
              <a:defRPr/>
            </a:pPr>
            <a:fld id="{EABB8F2D-AB4C-40DB-A73E-808090B13EF9}"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63225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A992AE60-62F4-45E9-AB39-22EC0A488935}"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B429A06D-2D07-4035-8A3C-773F9DD9E46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4271051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AFB9956E-BBE7-441F-9EC1-6C6EBCCB0F29}"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9AB2FD32-E8B3-4CAE-9960-541BCD5AD1C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209791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9C36344C-04F6-46B5-B5C1-63B7401A1FB3}"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FA168E3D-B2EC-4DEA-91D4-6B75F1EE72C5}"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664275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8E8AE587-1106-4C5F-BFB7-C0CBEB8A1C44}"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72ED82E6-B9CC-49F4-914D-5751425A5BA7}"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5899675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1"/>
          <p:cNvSpPr>
            <a:spLocks noGrp="1"/>
          </p:cNvSpPr>
          <p:nvPr>
            <p:ph type="dt" sz="half" idx="10"/>
          </p:nvPr>
        </p:nvSpPr>
        <p:spPr/>
        <p:txBody>
          <a:bodyPr/>
          <a:lstStyle>
            <a:lvl1pPr>
              <a:defRPr/>
            </a:lvl1pPr>
          </a:lstStyle>
          <a:p>
            <a:pPr>
              <a:defRPr/>
            </a:pPr>
            <a:fld id="{FDA13FB6-1382-4A4B-8795-B5BBF92698FD}"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8CC8A9DD-0016-437A-A689-5CBEE1F410DD}"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392988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Date Placeholder 1"/>
          <p:cNvSpPr>
            <a:spLocks noGrp="1"/>
          </p:cNvSpPr>
          <p:nvPr>
            <p:ph type="dt" sz="half" idx="10"/>
          </p:nvPr>
        </p:nvSpPr>
        <p:spPr/>
        <p:txBody>
          <a:bodyPr/>
          <a:lstStyle>
            <a:lvl1pPr>
              <a:defRPr/>
            </a:lvl1pPr>
          </a:lstStyle>
          <a:p>
            <a:pPr>
              <a:defRPr/>
            </a:pPr>
            <a:fld id="{60F732ED-1754-4929-9747-483D0F628455}"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821DF37F-F6E4-4084-9B90-0D6F24493A6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98961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1"/>
          <p:cNvSpPr>
            <a:spLocks noGrp="1"/>
          </p:cNvSpPr>
          <p:nvPr>
            <p:ph type="dt" sz="half" idx="10"/>
          </p:nvPr>
        </p:nvSpPr>
        <p:spPr/>
        <p:txBody>
          <a:bodyPr/>
          <a:lstStyle>
            <a:lvl1pPr>
              <a:defRPr/>
            </a:lvl1pPr>
          </a:lstStyle>
          <a:p>
            <a:pPr>
              <a:defRPr/>
            </a:pPr>
            <a:fld id="{D3C16BAE-F1B8-489E-B19E-31A44B266C96}"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2"/>
          <p:cNvSpPr>
            <a:spLocks noGrp="1"/>
          </p:cNvSpPr>
          <p:nvPr>
            <p:ph type="ftr" sz="quarter" idx="11"/>
          </p:nvPr>
        </p:nvSpPr>
        <p:spPr/>
        <p:txBody>
          <a:bodyPr/>
          <a:lstStyle>
            <a:lvl1pPr>
              <a:defRPr/>
            </a:lvl1pPr>
          </a:lstStyle>
          <a:p>
            <a:pPr>
              <a:defRPr/>
            </a:pPr>
            <a:endParaRPr lang="en-GB" altLang="en-US"/>
          </a:p>
        </p:txBody>
      </p:sp>
      <p:sp>
        <p:nvSpPr>
          <p:cNvPr id="6" name="Slide Number Placeholder 3"/>
          <p:cNvSpPr>
            <a:spLocks noGrp="1"/>
          </p:cNvSpPr>
          <p:nvPr>
            <p:ph type="sldNum" sz="quarter" idx="12"/>
          </p:nvPr>
        </p:nvSpPr>
        <p:spPr/>
        <p:txBody>
          <a:bodyPr/>
          <a:lstStyle>
            <a:lvl1pPr>
              <a:defRPr/>
            </a:lvl1pPr>
          </a:lstStyle>
          <a:p>
            <a:pPr>
              <a:defRPr/>
            </a:pPr>
            <a:fld id="{43C552B4-45E4-4328-AFE8-2DC59B11B500}"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27427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1"/>
          <p:cNvSpPr>
            <a:spLocks noGrp="1"/>
          </p:cNvSpPr>
          <p:nvPr>
            <p:ph type="dt" sz="half" idx="10"/>
          </p:nvPr>
        </p:nvSpPr>
        <p:spPr/>
        <p:txBody>
          <a:bodyPr/>
          <a:lstStyle>
            <a:lvl1pPr>
              <a:defRPr/>
            </a:lvl1pPr>
          </a:lstStyle>
          <a:p>
            <a:pPr>
              <a:defRPr/>
            </a:pPr>
            <a:fld id="{D66A062F-0485-4D2C-8BAC-B6443D882CBB}"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66D35E61-BCA7-411C-A422-506C12CDA990}"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61209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1"/>
          <p:cNvSpPr>
            <a:spLocks noGrp="1"/>
          </p:cNvSpPr>
          <p:nvPr>
            <p:ph type="dt" sz="half" idx="10"/>
          </p:nvPr>
        </p:nvSpPr>
        <p:spPr/>
        <p:txBody>
          <a:bodyPr/>
          <a:lstStyle>
            <a:lvl1pPr>
              <a:defRPr/>
            </a:lvl1pPr>
          </a:lstStyle>
          <a:p>
            <a:pPr>
              <a:defRPr/>
            </a:pPr>
            <a:fld id="{66CA61C3-4684-4ED4-B14D-0A95CEEA6EAF}" type="datetime1">
              <a:rPr lang="en-GB">
                <a:solidFill>
                  <a:srgbClr val="000000">
                    <a:tint val="75000"/>
                  </a:srgbClr>
                </a:solidFill>
              </a:rPr>
              <a:pPr>
                <a:defRPr/>
              </a:pPr>
              <a:t>02/05/2018</a:t>
            </a:fld>
            <a:endParaRPr lang="en-GB" dirty="0">
              <a:solidFill>
                <a:srgbClr val="000000">
                  <a:tint val="75000"/>
                </a:srgbClr>
              </a:solidFill>
            </a:endParaRPr>
          </a:p>
        </p:txBody>
      </p:sp>
      <p:sp>
        <p:nvSpPr>
          <p:cNvPr id="8" name="Footer Placeholder 2"/>
          <p:cNvSpPr>
            <a:spLocks noGrp="1"/>
          </p:cNvSpPr>
          <p:nvPr>
            <p:ph type="ftr" sz="quarter" idx="11"/>
          </p:nvPr>
        </p:nvSpPr>
        <p:spPr/>
        <p:txBody>
          <a:bodyPr/>
          <a:lstStyle>
            <a:lvl1pPr>
              <a:defRPr/>
            </a:lvl1pPr>
          </a:lstStyle>
          <a:p>
            <a:pPr>
              <a:defRPr/>
            </a:pPr>
            <a:endParaRPr lang="en-GB" altLang="en-US"/>
          </a:p>
        </p:txBody>
      </p:sp>
      <p:sp>
        <p:nvSpPr>
          <p:cNvPr id="9" name="Slide Number Placeholder 3"/>
          <p:cNvSpPr>
            <a:spLocks noGrp="1"/>
          </p:cNvSpPr>
          <p:nvPr>
            <p:ph type="sldNum" sz="quarter" idx="12"/>
          </p:nvPr>
        </p:nvSpPr>
        <p:spPr/>
        <p:txBody>
          <a:bodyPr/>
          <a:lstStyle>
            <a:lvl1pPr>
              <a:defRPr/>
            </a:lvl1pPr>
          </a:lstStyle>
          <a:p>
            <a:pPr>
              <a:defRPr/>
            </a:pPr>
            <a:fld id="{0300CC2F-D7DA-44B3-BFA5-BBD85E7E9A2C}"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55424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1"/>
          <p:cNvSpPr>
            <a:spLocks noGrp="1"/>
          </p:cNvSpPr>
          <p:nvPr>
            <p:ph type="dt" sz="half" idx="10"/>
          </p:nvPr>
        </p:nvSpPr>
        <p:spPr/>
        <p:txBody>
          <a:bodyPr/>
          <a:lstStyle>
            <a:lvl1pPr>
              <a:defRPr/>
            </a:lvl1pPr>
          </a:lstStyle>
          <a:p>
            <a:pPr>
              <a:defRPr/>
            </a:pPr>
            <a:fld id="{D15E4FD3-27C8-471D-AEF2-48BD0466EEC9}" type="datetime1">
              <a:rPr lang="en-GB">
                <a:solidFill>
                  <a:srgbClr val="000000">
                    <a:tint val="75000"/>
                  </a:srgbClr>
                </a:solidFill>
              </a:rPr>
              <a:pPr>
                <a:defRPr/>
              </a:pPr>
              <a:t>02/05/2018</a:t>
            </a:fld>
            <a:endParaRPr lang="en-GB" dirty="0">
              <a:solidFill>
                <a:srgbClr val="000000">
                  <a:tint val="75000"/>
                </a:srgbClr>
              </a:solidFill>
            </a:endParaRPr>
          </a:p>
        </p:txBody>
      </p:sp>
      <p:sp>
        <p:nvSpPr>
          <p:cNvPr id="4" name="Footer Placeholder 2"/>
          <p:cNvSpPr>
            <a:spLocks noGrp="1"/>
          </p:cNvSpPr>
          <p:nvPr>
            <p:ph type="ftr" sz="quarter" idx="11"/>
          </p:nvPr>
        </p:nvSpPr>
        <p:spPr/>
        <p:txBody>
          <a:bodyPr/>
          <a:lstStyle>
            <a:lvl1pPr>
              <a:defRPr/>
            </a:lvl1pPr>
          </a:lstStyle>
          <a:p>
            <a:pPr>
              <a:defRPr/>
            </a:pPr>
            <a:endParaRPr lang="en-GB" altLang="en-US"/>
          </a:p>
        </p:txBody>
      </p:sp>
      <p:sp>
        <p:nvSpPr>
          <p:cNvPr id="5" name="Slide Number Placeholder 3"/>
          <p:cNvSpPr>
            <a:spLocks noGrp="1"/>
          </p:cNvSpPr>
          <p:nvPr>
            <p:ph type="sldNum" sz="quarter" idx="12"/>
          </p:nvPr>
        </p:nvSpPr>
        <p:spPr/>
        <p:txBody>
          <a:bodyPr/>
          <a:lstStyle>
            <a:lvl1pPr>
              <a:defRPr/>
            </a:lvl1pPr>
          </a:lstStyle>
          <a:p>
            <a:pPr>
              <a:defRPr/>
            </a:pPr>
            <a:fld id="{3C2337B3-429C-467E-8ABE-AF99D037AD32}"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84173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52622B5-6A42-47AF-B271-B060367ED0A0}" type="datetime1">
              <a:rPr lang="en-GB">
                <a:solidFill>
                  <a:srgbClr val="000000">
                    <a:tint val="75000"/>
                  </a:srgbClr>
                </a:solidFill>
              </a:rPr>
              <a:pPr>
                <a:defRPr/>
              </a:pPr>
              <a:t>02/05/2018</a:t>
            </a:fld>
            <a:endParaRPr lang="en-GB" dirty="0">
              <a:solidFill>
                <a:srgbClr val="000000">
                  <a:tint val="75000"/>
                </a:srgbClr>
              </a:solidFill>
            </a:endParaRPr>
          </a:p>
        </p:txBody>
      </p:sp>
      <p:sp>
        <p:nvSpPr>
          <p:cNvPr id="3" name="Footer Placeholder 2"/>
          <p:cNvSpPr>
            <a:spLocks noGrp="1"/>
          </p:cNvSpPr>
          <p:nvPr>
            <p:ph type="ftr" sz="quarter" idx="11"/>
          </p:nvPr>
        </p:nvSpPr>
        <p:spPr/>
        <p:txBody>
          <a:bodyPr/>
          <a:lstStyle>
            <a:lvl1pPr>
              <a:defRPr/>
            </a:lvl1pPr>
          </a:lstStyle>
          <a:p>
            <a:pPr>
              <a:defRPr/>
            </a:pPr>
            <a:endParaRPr lang="en-GB" altLang="en-US"/>
          </a:p>
        </p:txBody>
      </p:sp>
      <p:sp>
        <p:nvSpPr>
          <p:cNvPr id="4" name="Slide Number Placeholder 3"/>
          <p:cNvSpPr>
            <a:spLocks noGrp="1"/>
          </p:cNvSpPr>
          <p:nvPr>
            <p:ph type="sldNum" sz="quarter" idx="12"/>
          </p:nvPr>
        </p:nvSpPr>
        <p:spPr/>
        <p:txBody>
          <a:bodyPr/>
          <a:lstStyle>
            <a:lvl1pPr>
              <a:defRPr/>
            </a:lvl1pPr>
          </a:lstStyle>
          <a:p>
            <a:pPr>
              <a:defRPr/>
            </a:pPr>
            <a:fld id="{EABB8F2D-AB4C-40DB-A73E-808090B13EF9}"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07868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AFB9956E-BBE7-441F-9EC1-6C6EBCCB0F29}"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9AB2FD32-E8B3-4CAE-9960-541BCD5AD1C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21224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9C36344C-04F6-46B5-B5C1-63B7401A1FB3}" type="datetime1">
              <a:rPr lang="en-GB">
                <a:solidFill>
                  <a:srgbClr val="000000">
                    <a:tint val="75000"/>
                  </a:srgbClr>
                </a:solidFill>
              </a:rPr>
              <a:pPr>
                <a:defRPr/>
              </a:pPr>
              <a:t>02/05/2018</a:t>
            </a:fld>
            <a:endParaRPr lang="en-GB" dirty="0">
              <a:solidFill>
                <a:srgbClr val="000000">
                  <a:tint val="75000"/>
                </a:srgbClr>
              </a:solidFill>
            </a:endParaRPr>
          </a:p>
        </p:txBody>
      </p:sp>
      <p:sp>
        <p:nvSpPr>
          <p:cNvPr id="6" name="Footer Placeholder 2"/>
          <p:cNvSpPr>
            <a:spLocks noGrp="1"/>
          </p:cNvSpPr>
          <p:nvPr>
            <p:ph type="ftr" sz="quarter" idx="11"/>
          </p:nvPr>
        </p:nvSpPr>
        <p:spPr/>
        <p:txBody>
          <a:bodyPr/>
          <a:lstStyle>
            <a:lvl1pPr>
              <a:defRPr/>
            </a:lvl1pPr>
          </a:lstStyle>
          <a:p>
            <a:pPr>
              <a:defRPr/>
            </a:pPr>
            <a:endParaRPr lang="en-GB" altLang="en-US"/>
          </a:p>
        </p:txBody>
      </p:sp>
      <p:sp>
        <p:nvSpPr>
          <p:cNvPr id="7" name="Slide Number Placeholder 3"/>
          <p:cNvSpPr>
            <a:spLocks noGrp="1"/>
          </p:cNvSpPr>
          <p:nvPr>
            <p:ph type="sldNum" sz="quarter" idx="12"/>
          </p:nvPr>
        </p:nvSpPr>
        <p:spPr/>
        <p:txBody>
          <a:bodyPr/>
          <a:lstStyle>
            <a:lvl1pPr>
              <a:defRPr/>
            </a:lvl1pPr>
          </a:lstStyle>
          <a:p>
            <a:pPr>
              <a:defRPr/>
            </a:pPr>
            <a:fld id="{FA168E3D-B2EC-4DEA-91D4-6B75F1EE72C5}"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74864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Documents and Settings\PlummO01\Desktop\KCC_Logo_New_2012_Framed.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7"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102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9"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eaLnBrk="1" fontAlgn="auto" hangingPunct="1">
              <a:spcBef>
                <a:spcPts val="0"/>
              </a:spcBef>
              <a:spcAft>
                <a:spcPts val="0"/>
              </a:spcAft>
              <a:defRPr sz="1000">
                <a:solidFill>
                  <a:schemeClr val="tx1">
                    <a:tint val="75000"/>
                  </a:schemeClr>
                </a:solidFill>
                <a:latin typeface="+mn-lt"/>
                <a:cs typeface="+mn-cs"/>
              </a:defRPr>
            </a:lvl1pPr>
          </a:lstStyle>
          <a:p>
            <a:pPr>
              <a:defRPr/>
            </a:pPr>
            <a:fld id="{4C7FA698-636E-43FF-9809-A6D9205073E8}" type="datetime1">
              <a:rPr lang="en-GB">
                <a:solidFill>
                  <a:srgbClr val="000000">
                    <a:tint val="75000"/>
                  </a:srgbClr>
                </a:solidFill>
              </a:rPr>
              <a:pPr>
                <a:defRPr/>
              </a:pPr>
              <a:t>02/05/2018</a:t>
            </a:fld>
            <a:endParaRPr lang="en-GB" dirty="0">
              <a:solidFill>
                <a:srgbClr val="000000">
                  <a:tint val="75000"/>
                </a:srgbClr>
              </a:solidFill>
            </a:endParaRPr>
          </a:p>
        </p:txBody>
      </p:sp>
      <p:sp>
        <p:nvSpPr>
          <p:cNvPr id="10" name="Footer Placeholder 2"/>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rgbClr val="898989"/>
                </a:solidFill>
                <a:latin typeface="+mn-lt"/>
                <a:cs typeface="+mn-cs"/>
              </a:defRPr>
            </a:lvl1pPr>
          </a:lstStyle>
          <a:p>
            <a:pPr fontAlgn="base">
              <a:spcBef>
                <a:spcPct val="0"/>
              </a:spcBef>
              <a:spcAft>
                <a:spcPct val="0"/>
              </a:spcAft>
              <a:defRPr/>
            </a:pPr>
            <a:endParaRPr lang="en-GB" altLang="en-US"/>
          </a:p>
        </p:txBody>
      </p:sp>
      <p:sp>
        <p:nvSpPr>
          <p:cNvPr id="11"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cs typeface="+mn-cs"/>
              </a:defRPr>
            </a:lvl1pPr>
          </a:lstStyle>
          <a:p>
            <a:pPr>
              <a:defRPr/>
            </a:pPr>
            <a:fld id="{65281C3C-B7DA-4B80-9C95-581BC894A5E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141434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algn="ctr" rtl="0" eaLnBrk="0" fontAlgn="base" hangingPunct="0">
        <a:spcBef>
          <a:spcPct val="0"/>
        </a:spcBef>
        <a:spcAft>
          <a:spcPct val="0"/>
        </a:spcAft>
        <a:defRPr sz="3600" b="1">
          <a:solidFill>
            <a:srgbClr val="4283C4"/>
          </a:solidFill>
          <a:latin typeface="+mj-lt"/>
          <a:ea typeface="+mj-ea"/>
          <a:cs typeface="+mj-cs"/>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7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a:solidFill>
            <a:schemeClr val="tx1"/>
          </a:solidFill>
          <a:latin typeface="+mn-lt"/>
          <a:cs typeface="+mn-cs"/>
        </a:defRPr>
      </a:lvl5pPr>
      <a:lvl6pPr marL="2514600" indent="-228600" algn="l" rtl="0" fontAlgn="base">
        <a:spcBef>
          <a:spcPct val="20000"/>
        </a:spcBef>
        <a:spcAft>
          <a:spcPct val="0"/>
        </a:spcAft>
        <a:buFont typeface="Arial" charset="0"/>
        <a:buChar char="»"/>
        <a:defRPr>
          <a:solidFill>
            <a:schemeClr val="tx1"/>
          </a:solidFill>
          <a:latin typeface="+mn-lt"/>
          <a:cs typeface="+mn-cs"/>
        </a:defRPr>
      </a:lvl6pPr>
      <a:lvl7pPr marL="2971800" indent="-228600" algn="l" rtl="0" fontAlgn="base">
        <a:spcBef>
          <a:spcPct val="20000"/>
        </a:spcBef>
        <a:spcAft>
          <a:spcPct val="0"/>
        </a:spcAft>
        <a:buFont typeface="Arial" charset="0"/>
        <a:buChar char="»"/>
        <a:defRPr>
          <a:solidFill>
            <a:schemeClr val="tx1"/>
          </a:solidFill>
          <a:latin typeface="+mn-lt"/>
          <a:cs typeface="+mn-cs"/>
        </a:defRPr>
      </a:lvl7pPr>
      <a:lvl8pPr marL="3429000" indent="-228600" algn="l" rtl="0" fontAlgn="base">
        <a:spcBef>
          <a:spcPct val="20000"/>
        </a:spcBef>
        <a:spcAft>
          <a:spcPct val="0"/>
        </a:spcAft>
        <a:buFont typeface="Arial" charset="0"/>
        <a:buChar char="»"/>
        <a:defRPr>
          <a:solidFill>
            <a:schemeClr val="tx1"/>
          </a:solidFill>
          <a:latin typeface="+mn-lt"/>
          <a:cs typeface="+mn-cs"/>
        </a:defRPr>
      </a:lvl8pPr>
      <a:lvl9pPr marL="3886200" indent="-228600" algn="l" rtl="0" fontAlgn="base">
        <a:spcBef>
          <a:spcPct val="2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Documents and Settings\PlummO01\Desktop\KCC_Logo_New_2012_Framed.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7"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102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9"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eaLnBrk="1" fontAlgn="auto" hangingPunct="1">
              <a:spcBef>
                <a:spcPts val="0"/>
              </a:spcBef>
              <a:spcAft>
                <a:spcPts val="0"/>
              </a:spcAft>
              <a:defRPr sz="1000">
                <a:solidFill>
                  <a:schemeClr val="tx1">
                    <a:tint val="75000"/>
                  </a:schemeClr>
                </a:solidFill>
                <a:latin typeface="+mn-lt"/>
                <a:cs typeface="+mn-cs"/>
              </a:defRPr>
            </a:lvl1pPr>
          </a:lstStyle>
          <a:p>
            <a:pPr>
              <a:defRPr/>
            </a:pPr>
            <a:fld id="{4C7FA698-636E-43FF-9809-A6D9205073E8}" type="datetime1">
              <a:rPr lang="en-GB">
                <a:solidFill>
                  <a:srgbClr val="000000">
                    <a:tint val="75000"/>
                  </a:srgbClr>
                </a:solidFill>
              </a:rPr>
              <a:pPr>
                <a:defRPr/>
              </a:pPr>
              <a:t>02/05/2018</a:t>
            </a:fld>
            <a:endParaRPr lang="en-GB" dirty="0">
              <a:solidFill>
                <a:srgbClr val="000000">
                  <a:tint val="75000"/>
                </a:srgbClr>
              </a:solidFill>
            </a:endParaRPr>
          </a:p>
        </p:txBody>
      </p:sp>
      <p:sp>
        <p:nvSpPr>
          <p:cNvPr id="10" name="Footer Placeholder 2"/>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rgbClr val="898989"/>
                </a:solidFill>
                <a:latin typeface="+mn-lt"/>
                <a:cs typeface="+mn-cs"/>
              </a:defRPr>
            </a:lvl1pPr>
          </a:lstStyle>
          <a:p>
            <a:pPr fontAlgn="base">
              <a:spcBef>
                <a:spcPct val="0"/>
              </a:spcBef>
              <a:spcAft>
                <a:spcPct val="0"/>
              </a:spcAft>
              <a:defRPr/>
            </a:pPr>
            <a:endParaRPr lang="en-GB" altLang="en-US"/>
          </a:p>
        </p:txBody>
      </p:sp>
      <p:sp>
        <p:nvSpPr>
          <p:cNvPr id="11"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cs typeface="+mn-cs"/>
              </a:defRPr>
            </a:lvl1pPr>
          </a:lstStyle>
          <a:p>
            <a:pPr>
              <a:defRPr/>
            </a:pPr>
            <a:fld id="{65281C3C-B7DA-4B80-9C95-581BC894A5E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7769651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p:txStyles>
    <p:titleStyle>
      <a:lvl1pPr algn="ctr" rtl="0" eaLnBrk="0" fontAlgn="base" hangingPunct="0">
        <a:spcBef>
          <a:spcPct val="0"/>
        </a:spcBef>
        <a:spcAft>
          <a:spcPct val="0"/>
        </a:spcAft>
        <a:defRPr sz="3600" b="1">
          <a:solidFill>
            <a:srgbClr val="4283C4"/>
          </a:solidFill>
          <a:latin typeface="+mj-lt"/>
          <a:ea typeface="+mj-ea"/>
          <a:cs typeface="+mj-cs"/>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7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a:solidFill>
            <a:schemeClr val="tx1"/>
          </a:solidFill>
          <a:latin typeface="+mn-lt"/>
          <a:cs typeface="+mn-cs"/>
        </a:defRPr>
      </a:lvl5pPr>
      <a:lvl6pPr marL="2514600" indent="-228600" algn="l" rtl="0" fontAlgn="base">
        <a:spcBef>
          <a:spcPct val="20000"/>
        </a:spcBef>
        <a:spcAft>
          <a:spcPct val="0"/>
        </a:spcAft>
        <a:buFont typeface="Arial" charset="0"/>
        <a:buChar char="»"/>
        <a:defRPr>
          <a:solidFill>
            <a:schemeClr val="tx1"/>
          </a:solidFill>
          <a:latin typeface="+mn-lt"/>
          <a:cs typeface="+mn-cs"/>
        </a:defRPr>
      </a:lvl6pPr>
      <a:lvl7pPr marL="2971800" indent="-228600" algn="l" rtl="0" fontAlgn="base">
        <a:spcBef>
          <a:spcPct val="20000"/>
        </a:spcBef>
        <a:spcAft>
          <a:spcPct val="0"/>
        </a:spcAft>
        <a:buFont typeface="Arial" charset="0"/>
        <a:buChar char="»"/>
        <a:defRPr>
          <a:solidFill>
            <a:schemeClr val="tx1"/>
          </a:solidFill>
          <a:latin typeface="+mn-lt"/>
          <a:cs typeface="+mn-cs"/>
        </a:defRPr>
      </a:lvl7pPr>
      <a:lvl8pPr marL="3429000" indent="-228600" algn="l" rtl="0" fontAlgn="base">
        <a:spcBef>
          <a:spcPct val="20000"/>
        </a:spcBef>
        <a:spcAft>
          <a:spcPct val="0"/>
        </a:spcAft>
        <a:buFont typeface="Arial" charset="0"/>
        <a:buChar char="»"/>
        <a:defRPr>
          <a:solidFill>
            <a:schemeClr val="tx1"/>
          </a:solidFill>
          <a:latin typeface="+mn-lt"/>
          <a:cs typeface="+mn-cs"/>
        </a:defRPr>
      </a:lvl8pPr>
      <a:lvl9pPr marL="3886200" indent="-228600" algn="l" rtl="0" fontAlgn="base">
        <a:spcBef>
          <a:spcPct val="2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17A1267-986D-4D6A-985E-D40A8565D664}" type="datetime1">
              <a:rPr lang="en-GB">
                <a:solidFill>
                  <a:srgbClr val="000000">
                    <a:tint val="75000"/>
                  </a:srgbClr>
                </a:solidFill>
              </a:rPr>
              <a:pPr>
                <a:defRPr/>
              </a:pPr>
              <a:t>02/05/2018</a:t>
            </a:fld>
            <a:endParaRPr lang="en-GB" dirty="0">
              <a:solidFill>
                <a:srgbClr val="000000">
                  <a:tint val="75000"/>
                </a:srgbClr>
              </a:solidFill>
            </a:endParaRPr>
          </a:p>
        </p:txBody>
      </p:sp>
      <p:sp>
        <p:nvSpPr>
          <p:cNvPr id="3075" name="Rectangle 2"/>
          <p:cNvSpPr>
            <a:spLocks noGrp="1"/>
          </p:cNvSpPr>
          <p:nvPr>
            <p:ph type="ctrTitle"/>
          </p:nvPr>
        </p:nvSpPr>
        <p:spPr>
          <a:xfrm>
            <a:off x="323528" y="404664"/>
            <a:ext cx="8348464" cy="5040560"/>
          </a:xfrm>
        </p:spPr>
        <p:txBody>
          <a:bodyPr/>
          <a:lstStyle/>
          <a:p>
            <a:pPr eaLnBrk="1" hangingPunct="1"/>
            <a:br>
              <a:rPr lang="en-US" altLang="en-US" sz="6000" dirty="0"/>
            </a:br>
            <a:r>
              <a:rPr lang="en-US" altLang="en-US" sz="6600" dirty="0"/>
              <a:t>Data Protection </a:t>
            </a:r>
            <a:br>
              <a:rPr lang="en-US" altLang="en-US" sz="6600" dirty="0"/>
            </a:br>
            <a:r>
              <a:rPr lang="en-US" altLang="en-US" sz="6600" dirty="0"/>
              <a:t>Act 1998</a:t>
            </a:r>
            <a:br>
              <a:rPr lang="en-US" altLang="en-US" sz="6600" dirty="0"/>
            </a:br>
            <a:r>
              <a:rPr lang="en-US" altLang="en-US" sz="6600" dirty="0"/>
              <a:t>&amp;</a:t>
            </a:r>
            <a:br>
              <a:rPr lang="en-US" altLang="en-US" sz="6600" dirty="0"/>
            </a:br>
            <a:r>
              <a:rPr lang="en-US" altLang="en-US" sz="6600" dirty="0"/>
              <a:t>GDPR</a:t>
            </a:r>
            <a:br>
              <a:rPr lang="en-US" altLang="en-US" sz="6600" dirty="0"/>
            </a:br>
            <a:endParaRPr lang="en-US" altLang="en-US" sz="6600" dirty="0"/>
          </a:p>
        </p:txBody>
      </p:sp>
    </p:spTree>
    <p:extLst>
      <p:ext uri="{BB962C8B-B14F-4D97-AF65-F5344CB8AC3E}">
        <p14:creationId xmlns:p14="http://schemas.microsoft.com/office/powerpoint/2010/main" val="115910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a:t>GDPR</a:t>
            </a:r>
          </a:p>
        </p:txBody>
      </p:sp>
      <p:sp>
        <p:nvSpPr>
          <p:cNvPr id="3" name="Content Placeholder 2"/>
          <p:cNvSpPr>
            <a:spLocks noGrp="1"/>
          </p:cNvSpPr>
          <p:nvPr>
            <p:ph idx="1"/>
          </p:nvPr>
        </p:nvSpPr>
        <p:spPr>
          <a:xfrm>
            <a:off x="971550" y="1268761"/>
            <a:ext cx="7345363" cy="4670078"/>
          </a:xfrm>
        </p:spPr>
        <p:txBody>
          <a:bodyPr/>
          <a:lstStyle/>
          <a:p>
            <a:pPr marL="0" indent="0" algn="ctr">
              <a:buFont typeface="Arial" charset="0"/>
              <a:buNone/>
              <a:defRPr/>
            </a:pPr>
            <a:r>
              <a:rPr lang="en-GB" dirty="0"/>
              <a:t>Sensitive personal information becomes </a:t>
            </a:r>
          </a:p>
          <a:p>
            <a:pPr marL="0" indent="0" algn="ctr">
              <a:buFont typeface="Arial" charset="0"/>
              <a:buNone/>
              <a:defRPr/>
            </a:pPr>
            <a:r>
              <a:rPr lang="en-GB" dirty="0"/>
              <a:t>‘</a:t>
            </a:r>
            <a:r>
              <a:rPr lang="en-GB" b="1" dirty="0"/>
              <a:t>special categories of personal data</a:t>
            </a:r>
            <a:r>
              <a:rPr lang="en-GB" dirty="0"/>
              <a:t>’</a:t>
            </a:r>
          </a:p>
          <a:p>
            <a:pPr marL="0" indent="0">
              <a:buFont typeface="Arial" charset="0"/>
              <a:buNone/>
              <a:defRPr/>
            </a:pPr>
            <a:endParaRPr lang="en-GB" sz="1000" dirty="0"/>
          </a:p>
          <a:p>
            <a:pPr marL="0" indent="0">
              <a:buFont typeface="Arial" charset="0"/>
              <a:buNone/>
              <a:defRPr/>
            </a:pPr>
            <a:r>
              <a:rPr lang="en-GB" dirty="0"/>
              <a:t>In addition this will include: </a:t>
            </a:r>
          </a:p>
          <a:p>
            <a:pPr>
              <a:defRPr/>
            </a:pPr>
            <a:r>
              <a:rPr lang="en-GB" dirty="0"/>
              <a:t>genetic data and biometric data where processed to uniquely identify an individual.</a:t>
            </a:r>
          </a:p>
          <a:p>
            <a:pPr marL="0" indent="0">
              <a:buFont typeface="Arial" charset="0"/>
              <a:buNone/>
              <a:defRPr/>
            </a:pPr>
            <a:r>
              <a:rPr lang="en-GB" dirty="0"/>
              <a:t>Does not include: </a:t>
            </a:r>
          </a:p>
          <a:p>
            <a:pPr>
              <a:defRPr/>
            </a:pPr>
            <a:r>
              <a:rPr lang="en-GB" dirty="0"/>
              <a:t>criminal convictions and offences, but similar extra safeguards apply to its processing </a:t>
            </a:r>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
        <p:nvSpPr>
          <p:cNvPr id="5" name="Title 1"/>
          <p:cNvSpPr txBox="1">
            <a:spLocks/>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b="1">
                <a:solidFill>
                  <a:srgbClr val="4283C4"/>
                </a:solidFill>
                <a:latin typeface="+mj-lt"/>
                <a:ea typeface="+mj-ea"/>
                <a:cs typeface="+mj-cs"/>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a:lstStyle>
          <a:p>
            <a:pPr>
              <a:defRPr/>
            </a:pPr>
            <a:r>
              <a:rPr lang="en-GB" kern="0"/>
              <a:t>GDPR</a:t>
            </a:r>
            <a:endParaRPr lang="en-GB" kern="0" dirty="0"/>
          </a:p>
        </p:txBody>
      </p:sp>
    </p:spTree>
    <p:extLst>
      <p:ext uri="{BB962C8B-B14F-4D97-AF65-F5344CB8AC3E}">
        <p14:creationId xmlns:p14="http://schemas.microsoft.com/office/powerpoint/2010/main" val="188047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1"/>
          <p:cNvSpPr>
            <a:spLocks noGrp="1"/>
          </p:cNvSpPr>
          <p:nvPr>
            <p:ph type="dt" sz="quarter" idx="10"/>
          </p:nvPr>
        </p:nvSpPr>
        <p:spPr/>
        <p:txBody>
          <a:bodyPr/>
          <a:lstStyle/>
          <a:p>
            <a:pPr>
              <a:defRPr/>
            </a:pPr>
            <a:fld id="{72F8D5AC-E073-4226-BB60-FB00A1FA72A5}" type="datetime1">
              <a:rPr lang="en-GB">
                <a:solidFill>
                  <a:srgbClr val="000000">
                    <a:tint val="75000"/>
                  </a:srgbClr>
                </a:solidFill>
              </a:rPr>
              <a:pPr>
                <a:defRPr/>
              </a:pPr>
              <a:t>02/05/2018</a:t>
            </a:fld>
            <a:endParaRPr lang="en-GB" dirty="0">
              <a:solidFill>
                <a:srgbClr val="000000">
                  <a:tint val="75000"/>
                </a:srgbClr>
              </a:solidFill>
            </a:endParaRPr>
          </a:p>
        </p:txBody>
      </p:sp>
      <p:pic>
        <p:nvPicPr>
          <p:cNvPr id="14" name="Picture 2" descr="C:\Documents and Settings\JD\Local Settings\Temporary Internet Files\Content.IE5\PFFRT1GE\MPj04020350000[1].jpg"/>
          <p:cNvPicPr>
            <a:picLocks noChangeAspect="1" noChangeArrowheads="1"/>
          </p:cNvPicPr>
          <p:nvPr/>
        </p:nvPicPr>
        <p:blipFill>
          <a:blip r:embed="rId3">
            <a:duotone>
              <a:schemeClr val="bg2">
                <a:shade val="45000"/>
                <a:satMod val="135000"/>
              </a:schemeClr>
              <a:prstClr val="white"/>
            </a:duotone>
          </a:blip>
          <a:srcRect/>
          <a:stretch>
            <a:fillRect/>
          </a:stretch>
        </p:blipFill>
        <p:spPr bwMode="auto">
          <a:xfrm>
            <a:off x="6367" y="6350"/>
            <a:ext cx="9167779" cy="6858000"/>
          </a:xfrm>
          <a:prstGeom prst="rect">
            <a:avLst/>
          </a:prstGeom>
          <a:noFill/>
        </p:spPr>
      </p:pic>
      <p:grpSp>
        <p:nvGrpSpPr>
          <p:cNvPr id="109571" name="Group 3"/>
          <p:cNvGrpSpPr>
            <a:grpSpLocks/>
          </p:cNvGrpSpPr>
          <p:nvPr/>
        </p:nvGrpSpPr>
        <p:grpSpPr bwMode="auto">
          <a:xfrm rot="506620">
            <a:off x="6157913" y="1341438"/>
            <a:ext cx="2706687" cy="1727200"/>
            <a:chOff x="3787" y="709"/>
            <a:chExt cx="1705" cy="1088"/>
          </a:xfrm>
        </p:grpSpPr>
        <p:pic>
          <p:nvPicPr>
            <p:cNvPr id="14364" name="AutoShap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7" y="709"/>
              <a:ext cx="1705"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5" name="Text Box 5"/>
            <p:cNvSpPr txBox="1">
              <a:spLocks noChangeArrowheads="1"/>
            </p:cNvSpPr>
            <p:nvPr/>
          </p:nvSpPr>
          <p:spPr bwMode="auto">
            <a:xfrm rot="782332">
              <a:off x="3866" y="960"/>
              <a:ext cx="1514"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2000">
                  <a:solidFill>
                    <a:srgbClr val="FFFFFF"/>
                  </a:solidFill>
                </a:rPr>
                <a:t>5.</a:t>
              </a:r>
            </a:p>
            <a:p>
              <a:pPr algn="ctr" fontAlgn="base">
                <a:spcBef>
                  <a:spcPct val="0"/>
                </a:spcBef>
                <a:spcAft>
                  <a:spcPct val="0"/>
                </a:spcAft>
                <a:buFontTx/>
                <a:buNone/>
              </a:pPr>
              <a:r>
                <a:rPr lang="en-AU" altLang="en-US" sz="2000">
                  <a:solidFill>
                    <a:srgbClr val="FFFFFF"/>
                  </a:solidFill>
                </a:rPr>
                <a:t>Held no longer than necessary</a:t>
              </a:r>
            </a:p>
          </p:txBody>
        </p:sp>
      </p:grpSp>
      <p:sp>
        <p:nvSpPr>
          <p:cNvPr id="56327" name="AutoShape 7"/>
          <p:cNvSpPr>
            <a:spLocks noChangeArrowheads="1"/>
          </p:cNvSpPr>
          <p:nvPr/>
        </p:nvSpPr>
        <p:spPr bwMode="auto">
          <a:xfrm>
            <a:off x="6199094" y="2934704"/>
            <a:ext cx="2527625" cy="1470036"/>
          </a:xfrm>
          <a:prstGeom prst="roundRect">
            <a:avLst>
              <a:gd name="adj" fmla="val 16667"/>
            </a:avLst>
          </a:prstGeom>
          <a:ln>
            <a:headEnd/>
            <a:tailEnd/>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nchorCtr="1">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fontAlgn="base">
              <a:spcBef>
                <a:spcPct val="0"/>
              </a:spcBef>
              <a:spcAft>
                <a:spcPct val="0"/>
              </a:spcAft>
              <a:defRPr/>
            </a:pPr>
            <a:r>
              <a:rPr lang="en-GB" altLang="en-US" sz="2000">
                <a:solidFill>
                  <a:srgbClr val="FFFFFF"/>
                </a:solidFill>
                <a:latin typeface="Arial" charset="0"/>
              </a:rPr>
              <a:t>6.</a:t>
            </a:r>
          </a:p>
          <a:p>
            <a:pPr algn="ctr" fontAlgn="base">
              <a:spcBef>
                <a:spcPct val="0"/>
              </a:spcBef>
              <a:spcAft>
                <a:spcPct val="0"/>
              </a:spcAft>
              <a:defRPr/>
            </a:pPr>
            <a:r>
              <a:rPr lang="en-GB" altLang="en-US" sz="2000">
                <a:solidFill>
                  <a:srgbClr val="FFFFFF"/>
                </a:solidFill>
                <a:latin typeface="Arial" charset="0"/>
              </a:rPr>
              <a:t>Processed in line with the individuals rights</a:t>
            </a:r>
            <a:endParaRPr lang="en-AU" altLang="en-US" sz="2000">
              <a:solidFill>
                <a:srgbClr val="FFFFFF"/>
              </a:solidFill>
              <a:latin typeface="Arial" charset="0"/>
            </a:endParaRPr>
          </a:p>
        </p:txBody>
      </p:sp>
      <p:grpSp>
        <p:nvGrpSpPr>
          <p:cNvPr id="109577" name="Group 9"/>
          <p:cNvGrpSpPr>
            <a:grpSpLocks/>
          </p:cNvGrpSpPr>
          <p:nvPr/>
        </p:nvGrpSpPr>
        <p:grpSpPr bwMode="auto">
          <a:xfrm>
            <a:off x="757238" y="2852738"/>
            <a:ext cx="2719387" cy="1603375"/>
            <a:chOff x="113" y="1752"/>
            <a:chExt cx="1713" cy="1010"/>
          </a:xfrm>
        </p:grpSpPr>
        <p:pic>
          <p:nvPicPr>
            <p:cNvPr id="14362" name="AutoShape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84071">
              <a:off x="113" y="1752"/>
              <a:ext cx="1713" cy="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3" name="Text Box 11"/>
            <p:cNvSpPr txBox="1">
              <a:spLocks noChangeArrowheads="1"/>
            </p:cNvSpPr>
            <p:nvPr/>
          </p:nvSpPr>
          <p:spPr bwMode="auto">
            <a:xfrm rot="914666">
              <a:off x="191" y="1963"/>
              <a:ext cx="1514" cy="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lnSpc>
                  <a:spcPct val="90000"/>
                </a:lnSpc>
                <a:spcAft>
                  <a:spcPct val="0"/>
                </a:spcAft>
                <a:buClr>
                  <a:srgbClr val="EEECE1"/>
                </a:buClr>
                <a:buSzPct val="75000"/>
                <a:buFont typeface="Wingdings" pitchFamily="2" charset="2"/>
                <a:buNone/>
              </a:pPr>
              <a:r>
                <a:rPr lang="en-GB" altLang="en-US" sz="2000">
                  <a:solidFill>
                    <a:srgbClr val="FFFFFF"/>
                  </a:solidFill>
                </a:rPr>
                <a:t>2.</a:t>
              </a:r>
            </a:p>
            <a:p>
              <a:pPr algn="ctr" fontAlgn="base">
                <a:lnSpc>
                  <a:spcPct val="90000"/>
                </a:lnSpc>
                <a:spcAft>
                  <a:spcPct val="0"/>
                </a:spcAft>
                <a:buClr>
                  <a:srgbClr val="EEECE1"/>
                </a:buClr>
                <a:buSzPct val="75000"/>
                <a:buFont typeface="Wingdings" pitchFamily="2" charset="2"/>
                <a:buNone/>
              </a:pPr>
              <a:r>
                <a:rPr lang="en-GB" altLang="en-US" sz="2000">
                  <a:solidFill>
                    <a:srgbClr val="FFFFFF"/>
                  </a:solidFill>
                </a:rPr>
                <a:t>Processed for specified purpose</a:t>
              </a:r>
            </a:p>
          </p:txBody>
        </p:sp>
      </p:grpSp>
      <p:grpSp>
        <p:nvGrpSpPr>
          <p:cNvPr id="109580" name="Group 12"/>
          <p:cNvGrpSpPr>
            <a:grpSpLocks/>
          </p:cNvGrpSpPr>
          <p:nvPr/>
        </p:nvGrpSpPr>
        <p:grpSpPr bwMode="auto">
          <a:xfrm>
            <a:off x="5149850" y="4076700"/>
            <a:ext cx="2706688" cy="1727200"/>
            <a:chOff x="3061" y="2704"/>
            <a:chExt cx="1705" cy="1088"/>
          </a:xfrm>
        </p:grpSpPr>
        <p:pic>
          <p:nvPicPr>
            <p:cNvPr id="14360" name="AutoShape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948163">
              <a:off x="3061" y="2704"/>
              <a:ext cx="1705"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1" name="Text Box 14"/>
            <p:cNvSpPr txBox="1">
              <a:spLocks noChangeArrowheads="1"/>
            </p:cNvSpPr>
            <p:nvPr/>
          </p:nvSpPr>
          <p:spPr bwMode="auto">
            <a:xfrm rot="898326">
              <a:off x="3152" y="3022"/>
              <a:ext cx="148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AU" altLang="en-US" sz="2000">
                  <a:solidFill>
                    <a:srgbClr val="FFFFFF"/>
                  </a:solidFill>
                </a:rPr>
                <a:t>7.</a:t>
              </a:r>
            </a:p>
            <a:p>
              <a:pPr algn="ctr" fontAlgn="base">
                <a:spcBef>
                  <a:spcPct val="0"/>
                </a:spcBef>
                <a:spcAft>
                  <a:spcPct val="0"/>
                </a:spcAft>
                <a:buFontTx/>
                <a:buNone/>
              </a:pPr>
              <a:r>
                <a:rPr lang="en-AU" altLang="en-US" sz="2000">
                  <a:solidFill>
                    <a:srgbClr val="FFFFFF"/>
                  </a:solidFill>
                </a:rPr>
                <a:t>Kept secure</a:t>
              </a:r>
            </a:p>
          </p:txBody>
        </p:sp>
      </p:grpSp>
      <p:grpSp>
        <p:nvGrpSpPr>
          <p:cNvPr id="56325" name="AutoShape 5"/>
          <p:cNvGrpSpPr>
            <a:grpSpLocks/>
          </p:cNvGrpSpPr>
          <p:nvPr/>
        </p:nvGrpSpPr>
        <p:grpSpPr bwMode="auto">
          <a:xfrm rot="-547457">
            <a:off x="3205163" y="2133600"/>
            <a:ext cx="3230562" cy="2212975"/>
            <a:chOff x="361" y="1901"/>
            <a:chExt cx="2035" cy="1394"/>
          </a:xfrm>
        </p:grpSpPr>
        <p:pic>
          <p:nvPicPr>
            <p:cNvPr id="14358" name="AutoShape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 y="1901"/>
              <a:ext cx="2035" cy="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9" name="Text Box 17"/>
            <p:cNvSpPr txBox="1">
              <a:spLocks noChangeArrowheads="1"/>
            </p:cNvSpPr>
            <p:nvPr/>
          </p:nvSpPr>
          <p:spPr bwMode="auto">
            <a:xfrm rot="530824">
              <a:off x="487" y="2105"/>
              <a:ext cx="1719"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2000">
                  <a:solidFill>
                    <a:srgbClr val="FFFFFF"/>
                  </a:solidFill>
                </a:rPr>
                <a:t>8. </a:t>
              </a:r>
            </a:p>
            <a:p>
              <a:pPr algn="ctr" fontAlgn="base">
                <a:spcBef>
                  <a:spcPct val="0"/>
                </a:spcBef>
                <a:spcAft>
                  <a:spcPct val="0"/>
                </a:spcAft>
                <a:buFontTx/>
                <a:buNone/>
              </a:pPr>
              <a:r>
                <a:rPr lang="en-GB" altLang="en-US" sz="2000">
                  <a:solidFill>
                    <a:srgbClr val="FFFFFF"/>
                  </a:solidFill>
                </a:rPr>
                <a:t>Only transferred to countries with adequate security measures</a:t>
              </a:r>
              <a:r>
                <a:rPr lang="en-GB" altLang="en-US" sz="1800">
                  <a:solidFill>
                    <a:srgbClr val="FFFFFF"/>
                  </a:solidFill>
                </a:rPr>
                <a:t> </a:t>
              </a:r>
              <a:endParaRPr lang="en-AU" altLang="en-US" sz="1800">
                <a:solidFill>
                  <a:srgbClr val="FFFFFF"/>
                </a:solidFill>
              </a:endParaRPr>
            </a:p>
          </p:txBody>
        </p:sp>
      </p:grpSp>
      <p:sp>
        <p:nvSpPr>
          <p:cNvPr id="14347" name="Text Box 18"/>
          <p:cNvSpPr txBox="1">
            <a:spLocks noChangeArrowheads="1"/>
          </p:cNvSpPr>
          <p:nvPr/>
        </p:nvSpPr>
        <p:spPr bwMode="auto">
          <a:xfrm>
            <a:off x="611188" y="115888"/>
            <a:ext cx="79200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50000"/>
              </a:spcBef>
              <a:spcAft>
                <a:spcPct val="0"/>
              </a:spcAft>
              <a:buFontTx/>
              <a:buNone/>
            </a:pPr>
            <a:r>
              <a:rPr lang="en-GB" altLang="en-US" sz="3600" b="1">
                <a:solidFill>
                  <a:srgbClr val="4283C4"/>
                </a:solidFill>
              </a:rPr>
              <a:t>Personal Data should be …</a:t>
            </a:r>
          </a:p>
        </p:txBody>
      </p:sp>
      <p:sp>
        <p:nvSpPr>
          <p:cNvPr id="109587" name="Text Box 19"/>
          <p:cNvSpPr txBox="1">
            <a:spLocks noChangeArrowheads="1"/>
          </p:cNvSpPr>
          <p:nvPr/>
        </p:nvSpPr>
        <p:spPr bwMode="auto">
          <a:xfrm>
            <a:off x="1403350" y="5949950"/>
            <a:ext cx="6337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fontAlgn="base">
              <a:spcBef>
                <a:spcPct val="50000"/>
              </a:spcBef>
              <a:spcAft>
                <a:spcPct val="0"/>
              </a:spcAft>
              <a:buFontTx/>
              <a:buNone/>
            </a:pPr>
            <a:r>
              <a:rPr lang="en-GB" altLang="en-US" sz="2800" b="1">
                <a:solidFill>
                  <a:srgbClr val="4283C4"/>
                </a:solidFill>
              </a:rPr>
              <a:t>The eight data protection principles</a:t>
            </a:r>
            <a:endParaRPr lang="en-GB" altLang="en-US" sz="1600" b="1">
              <a:solidFill>
                <a:srgbClr val="4283C4"/>
              </a:solidFill>
            </a:endParaRPr>
          </a:p>
        </p:txBody>
      </p:sp>
      <p:grpSp>
        <p:nvGrpSpPr>
          <p:cNvPr id="109588" name="Group 20"/>
          <p:cNvGrpSpPr>
            <a:grpSpLocks/>
          </p:cNvGrpSpPr>
          <p:nvPr/>
        </p:nvGrpSpPr>
        <p:grpSpPr bwMode="auto">
          <a:xfrm>
            <a:off x="1333500" y="1125538"/>
            <a:ext cx="2719388" cy="1603375"/>
            <a:chOff x="158" y="436"/>
            <a:chExt cx="1713" cy="1010"/>
          </a:xfrm>
        </p:grpSpPr>
        <p:pic>
          <p:nvPicPr>
            <p:cNvPr id="14356" name="AutoShape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61688">
              <a:off x="158" y="436"/>
              <a:ext cx="1713" cy="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7" name="Text Box 22"/>
            <p:cNvSpPr txBox="1">
              <a:spLocks noChangeArrowheads="1"/>
            </p:cNvSpPr>
            <p:nvPr/>
          </p:nvSpPr>
          <p:spPr bwMode="auto">
            <a:xfrm rot="-1168500">
              <a:off x="199" y="663"/>
              <a:ext cx="159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1800">
                  <a:solidFill>
                    <a:srgbClr val="FFFFFF"/>
                  </a:solidFill>
                </a:rPr>
                <a:t>3.</a:t>
              </a:r>
            </a:p>
            <a:p>
              <a:pPr algn="ctr" fontAlgn="base">
                <a:spcBef>
                  <a:spcPct val="0"/>
                </a:spcBef>
                <a:spcAft>
                  <a:spcPct val="0"/>
                </a:spcAft>
                <a:buFontTx/>
                <a:buNone/>
              </a:pPr>
              <a:r>
                <a:rPr lang="en-GB" altLang="en-US" sz="1800">
                  <a:solidFill>
                    <a:srgbClr val="FFFFFF"/>
                  </a:solidFill>
                </a:rPr>
                <a:t>Adequate, relevant and not excessive</a:t>
              </a:r>
              <a:endParaRPr lang="en-AU" altLang="en-US" sz="1800">
                <a:solidFill>
                  <a:srgbClr val="FFFFFF"/>
                </a:solidFill>
              </a:endParaRPr>
            </a:p>
          </p:txBody>
        </p:sp>
      </p:grpSp>
      <p:grpSp>
        <p:nvGrpSpPr>
          <p:cNvPr id="109591" name="Group 23"/>
          <p:cNvGrpSpPr>
            <a:grpSpLocks/>
          </p:cNvGrpSpPr>
          <p:nvPr/>
        </p:nvGrpSpPr>
        <p:grpSpPr bwMode="auto">
          <a:xfrm rot="-657510">
            <a:off x="3709988" y="765175"/>
            <a:ext cx="2706687" cy="1727200"/>
            <a:chOff x="1973" y="255"/>
            <a:chExt cx="1705" cy="1088"/>
          </a:xfrm>
        </p:grpSpPr>
        <p:pic>
          <p:nvPicPr>
            <p:cNvPr id="14354" name="AutoShap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255"/>
              <a:ext cx="1705"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5" name="Text Box 25"/>
            <p:cNvSpPr txBox="1">
              <a:spLocks noChangeArrowheads="1"/>
            </p:cNvSpPr>
            <p:nvPr/>
          </p:nvSpPr>
          <p:spPr bwMode="auto">
            <a:xfrm rot="862317">
              <a:off x="2018" y="491"/>
              <a:ext cx="1514"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2000">
                  <a:solidFill>
                    <a:srgbClr val="FFFFFF"/>
                  </a:solidFill>
                </a:rPr>
                <a:t>4.</a:t>
              </a:r>
            </a:p>
            <a:p>
              <a:pPr algn="ctr" fontAlgn="base">
                <a:spcBef>
                  <a:spcPct val="0"/>
                </a:spcBef>
                <a:spcAft>
                  <a:spcPct val="0"/>
                </a:spcAft>
                <a:buFontTx/>
                <a:buNone/>
              </a:pPr>
              <a:r>
                <a:rPr lang="en-GB" altLang="en-US" sz="2000">
                  <a:solidFill>
                    <a:srgbClr val="FFFFFF"/>
                  </a:solidFill>
                </a:rPr>
                <a:t>Accurate and </a:t>
              </a:r>
            </a:p>
            <a:p>
              <a:pPr algn="ctr" fontAlgn="base">
                <a:spcBef>
                  <a:spcPct val="0"/>
                </a:spcBef>
                <a:spcAft>
                  <a:spcPct val="0"/>
                </a:spcAft>
                <a:buFontTx/>
                <a:buNone/>
              </a:pPr>
              <a:r>
                <a:rPr lang="en-GB" altLang="en-US" sz="2000">
                  <a:solidFill>
                    <a:srgbClr val="FFFFFF"/>
                  </a:solidFill>
                </a:rPr>
                <a:t>up to date</a:t>
              </a:r>
            </a:p>
            <a:p>
              <a:pPr algn="ctr" fontAlgn="base">
                <a:spcBef>
                  <a:spcPct val="0"/>
                </a:spcBef>
                <a:spcAft>
                  <a:spcPct val="0"/>
                </a:spcAft>
                <a:buFontTx/>
                <a:buNone/>
              </a:pPr>
              <a:endParaRPr lang="en-AU" altLang="en-US" sz="1800">
                <a:solidFill>
                  <a:srgbClr val="FFFFFF"/>
                </a:solidFill>
              </a:endParaRPr>
            </a:p>
          </p:txBody>
        </p:sp>
      </p:grpSp>
      <p:grpSp>
        <p:nvGrpSpPr>
          <p:cNvPr id="109594" name="Group 26"/>
          <p:cNvGrpSpPr>
            <a:grpSpLocks/>
          </p:cNvGrpSpPr>
          <p:nvPr/>
        </p:nvGrpSpPr>
        <p:grpSpPr bwMode="auto">
          <a:xfrm>
            <a:off x="1909763" y="4076700"/>
            <a:ext cx="2706687" cy="1727200"/>
            <a:chOff x="476" y="2659"/>
            <a:chExt cx="1705" cy="1088"/>
          </a:xfrm>
        </p:grpSpPr>
        <p:pic>
          <p:nvPicPr>
            <p:cNvPr id="14352" name="AutoShap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49677">
              <a:off x="476" y="2659"/>
              <a:ext cx="1705"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3" name="Text Box 28"/>
            <p:cNvSpPr txBox="1">
              <a:spLocks noChangeArrowheads="1"/>
            </p:cNvSpPr>
            <p:nvPr/>
          </p:nvSpPr>
          <p:spPr bwMode="auto">
            <a:xfrm rot="-1199381">
              <a:off x="567" y="2887"/>
              <a:ext cx="1473"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2000">
                  <a:solidFill>
                    <a:srgbClr val="FFFFFF"/>
                  </a:solidFill>
                </a:rPr>
                <a:t>1.</a:t>
              </a:r>
            </a:p>
            <a:p>
              <a:pPr algn="ctr" fontAlgn="base">
                <a:spcBef>
                  <a:spcPct val="0"/>
                </a:spcBef>
                <a:spcAft>
                  <a:spcPct val="0"/>
                </a:spcAft>
                <a:buFontTx/>
                <a:buNone/>
              </a:pPr>
              <a:r>
                <a:rPr lang="en-GB" altLang="en-US" sz="2000">
                  <a:solidFill>
                    <a:srgbClr val="FFFFFF"/>
                  </a:solidFill>
                </a:rPr>
                <a:t>Processed fairly and lawfully</a:t>
              </a:r>
              <a:endParaRPr lang="en-AU" altLang="en-US" sz="2000">
                <a:solidFill>
                  <a:srgbClr val="FFFFFF"/>
                </a:solidFill>
              </a:endParaRPr>
            </a:p>
          </p:txBody>
        </p:sp>
      </p:grpSp>
    </p:spTree>
    <p:extLst>
      <p:ext uri="{BB962C8B-B14F-4D97-AF65-F5344CB8AC3E}">
        <p14:creationId xmlns:p14="http://schemas.microsoft.com/office/powerpoint/2010/main" val="4010154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09594"/>
                                        </p:tgtEl>
                                        <p:attrNameLst>
                                          <p:attrName>style.visibility</p:attrName>
                                        </p:attrNameLst>
                                      </p:cBhvr>
                                      <p:to>
                                        <p:strVal val="visible"/>
                                      </p:to>
                                    </p:set>
                                    <p:animEffect transition="in" filter="fade">
                                      <p:cBhvr>
                                        <p:cTn id="7" dur="1000"/>
                                        <p:tgtEl>
                                          <p:spTgt spid="109594"/>
                                        </p:tgtEl>
                                      </p:cBhvr>
                                    </p:animEffect>
                                    <p:anim calcmode="lin" valueType="num">
                                      <p:cBhvr>
                                        <p:cTn id="8" dur="1000" fill="hold"/>
                                        <p:tgtEl>
                                          <p:spTgt spid="109594"/>
                                        </p:tgtEl>
                                        <p:attrNameLst>
                                          <p:attrName>style.rotation</p:attrName>
                                        </p:attrNameLst>
                                      </p:cBhvr>
                                      <p:tavLst>
                                        <p:tav tm="0">
                                          <p:val>
                                            <p:fltVal val="720"/>
                                          </p:val>
                                        </p:tav>
                                        <p:tav tm="100000">
                                          <p:val>
                                            <p:fltVal val="0"/>
                                          </p:val>
                                        </p:tav>
                                      </p:tavLst>
                                    </p:anim>
                                    <p:anim calcmode="lin" valueType="num">
                                      <p:cBhvr>
                                        <p:cTn id="9" dur="1000" fill="hold"/>
                                        <p:tgtEl>
                                          <p:spTgt spid="109594"/>
                                        </p:tgtEl>
                                        <p:attrNameLst>
                                          <p:attrName>ppt_h</p:attrName>
                                        </p:attrNameLst>
                                      </p:cBhvr>
                                      <p:tavLst>
                                        <p:tav tm="0">
                                          <p:val>
                                            <p:fltVal val="0"/>
                                          </p:val>
                                        </p:tav>
                                        <p:tav tm="100000">
                                          <p:val>
                                            <p:strVal val="#ppt_h"/>
                                          </p:val>
                                        </p:tav>
                                      </p:tavLst>
                                    </p:anim>
                                    <p:anim calcmode="lin" valueType="num">
                                      <p:cBhvr>
                                        <p:cTn id="10" dur="1000" fill="hold"/>
                                        <p:tgtEl>
                                          <p:spTgt spid="10959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109577"/>
                                        </p:tgtEl>
                                        <p:attrNameLst>
                                          <p:attrName>style.visibility</p:attrName>
                                        </p:attrNameLst>
                                      </p:cBhvr>
                                      <p:to>
                                        <p:strVal val="visible"/>
                                      </p:to>
                                    </p:set>
                                    <p:animEffect transition="in" filter="fade">
                                      <p:cBhvr>
                                        <p:cTn id="15" dur="1000"/>
                                        <p:tgtEl>
                                          <p:spTgt spid="109577"/>
                                        </p:tgtEl>
                                      </p:cBhvr>
                                    </p:animEffect>
                                    <p:anim calcmode="lin" valueType="num">
                                      <p:cBhvr>
                                        <p:cTn id="16" dur="1000" fill="hold"/>
                                        <p:tgtEl>
                                          <p:spTgt spid="109577"/>
                                        </p:tgtEl>
                                        <p:attrNameLst>
                                          <p:attrName>style.rotation</p:attrName>
                                        </p:attrNameLst>
                                      </p:cBhvr>
                                      <p:tavLst>
                                        <p:tav tm="0">
                                          <p:val>
                                            <p:fltVal val="720"/>
                                          </p:val>
                                        </p:tav>
                                        <p:tav tm="100000">
                                          <p:val>
                                            <p:fltVal val="0"/>
                                          </p:val>
                                        </p:tav>
                                      </p:tavLst>
                                    </p:anim>
                                    <p:anim calcmode="lin" valueType="num">
                                      <p:cBhvr>
                                        <p:cTn id="17" dur="1000" fill="hold"/>
                                        <p:tgtEl>
                                          <p:spTgt spid="109577"/>
                                        </p:tgtEl>
                                        <p:attrNameLst>
                                          <p:attrName>ppt_h</p:attrName>
                                        </p:attrNameLst>
                                      </p:cBhvr>
                                      <p:tavLst>
                                        <p:tav tm="0">
                                          <p:val>
                                            <p:fltVal val="0"/>
                                          </p:val>
                                        </p:tav>
                                        <p:tav tm="100000">
                                          <p:val>
                                            <p:strVal val="#ppt_h"/>
                                          </p:val>
                                        </p:tav>
                                      </p:tavLst>
                                    </p:anim>
                                    <p:anim calcmode="lin" valueType="num">
                                      <p:cBhvr>
                                        <p:cTn id="18" dur="1000" fill="hold"/>
                                        <p:tgtEl>
                                          <p:spTgt spid="109577"/>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nodeType="clickEffect">
                                  <p:stCondLst>
                                    <p:cond delay="0"/>
                                  </p:stCondLst>
                                  <p:childTnLst>
                                    <p:set>
                                      <p:cBhvr>
                                        <p:cTn id="22" dur="1" fill="hold">
                                          <p:stCondLst>
                                            <p:cond delay="0"/>
                                          </p:stCondLst>
                                        </p:cTn>
                                        <p:tgtEl>
                                          <p:spTgt spid="109588"/>
                                        </p:tgtEl>
                                        <p:attrNameLst>
                                          <p:attrName>style.visibility</p:attrName>
                                        </p:attrNameLst>
                                      </p:cBhvr>
                                      <p:to>
                                        <p:strVal val="visible"/>
                                      </p:to>
                                    </p:set>
                                    <p:animEffect transition="in" filter="fade">
                                      <p:cBhvr>
                                        <p:cTn id="23" dur="1000"/>
                                        <p:tgtEl>
                                          <p:spTgt spid="109588"/>
                                        </p:tgtEl>
                                      </p:cBhvr>
                                    </p:animEffect>
                                    <p:anim calcmode="lin" valueType="num">
                                      <p:cBhvr>
                                        <p:cTn id="24" dur="1000" fill="hold"/>
                                        <p:tgtEl>
                                          <p:spTgt spid="109588"/>
                                        </p:tgtEl>
                                        <p:attrNameLst>
                                          <p:attrName>style.rotation</p:attrName>
                                        </p:attrNameLst>
                                      </p:cBhvr>
                                      <p:tavLst>
                                        <p:tav tm="0">
                                          <p:val>
                                            <p:fltVal val="720"/>
                                          </p:val>
                                        </p:tav>
                                        <p:tav tm="100000">
                                          <p:val>
                                            <p:fltVal val="0"/>
                                          </p:val>
                                        </p:tav>
                                      </p:tavLst>
                                    </p:anim>
                                    <p:anim calcmode="lin" valueType="num">
                                      <p:cBhvr>
                                        <p:cTn id="25" dur="1000" fill="hold"/>
                                        <p:tgtEl>
                                          <p:spTgt spid="109588"/>
                                        </p:tgtEl>
                                        <p:attrNameLst>
                                          <p:attrName>ppt_h</p:attrName>
                                        </p:attrNameLst>
                                      </p:cBhvr>
                                      <p:tavLst>
                                        <p:tav tm="0">
                                          <p:val>
                                            <p:fltVal val="0"/>
                                          </p:val>
                                        </p:tav>
                                        <p:tav tm="100000">
                                          <p:val>
                                            <p:strVal val="#ppt_h"/>
                                          </p:val>
                                        </p:tav>
                                      </p:tavLst>
                                    </p:anim>
                                    <p:anim calcmode="lin" valueType="num">
                                      <p:cBhvr>
                                        <p:cTn id="26" dur="1000" fill="hold"/>
                                        <p:tgtEl>
                                          <p:spTgt spid="109588"/>
                                        </p:tgtEl>
                                        <p:attrNameLst>
                                          <p:attrName>ppt_w</p:attrName>
                                        </p:attrNameLst>
                                      </p:cBhvr>
                                      <p:tavLst>
                                        <p:tav tm="0">
                                          <p:val>
                                            <p:fltVal val="0"/>
                                          </p:val>
                                        </p:tav>
                                        <p:tav tm="100000">
                                          <p:val>
                                            <p:strVal val="#ppt_w"/>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ntr" presetSubtype="0" fill="hold" nodeType="clickEffect">
                                  <p:stCondLst>
                                    <p:cond delay="0"/>
                                  </p:stCondLst>
                                  <p:childTnLst>
                                    <p:set>
                                      <p:cBhvr>
                                        <p:cTn id="30" dur="1" fill="hold">
                                          <p:stCondLst>
                                            <p:cond delay="0"/>
                                          </p:stCondLst>
                                        </p:cTn>
                                        <p:tgtEl>
                                          <p:spTgt spid="109591"/>
                                        </p:tgtEl>
                                        <p:attrNameLst>
                                          <p:attrName>style.visibility</p:attrName>
                                        </p:attrNameLst>
                                      </p:cBhvr>
                                      <p:to>
                                        <p:strVal val="visible"/>
                                      </p:to>
                                    </p:set>
                                    <p:animEffect transition="in" filter="fade">
                                      <p:cBhvr>
                                        <p:cTn id="31" dur="1000"/>
                                        <p:tgtEl>
                                          <p:spTgt spid="109591"/>
                                        </p:tgtEl>
                                      </p:cBhvr>
                                    </p:animEffect>
                                    <p:anim calcmode="lin" valueType="num">
                                      <p:cBhvr>
                                        <p:cTn id="32" dur="1000" fill="hold"/>
                                        <p:tgtEl>
                                          <p:spTgt spid="109591"/>
                                        </p:tgtEl>
                                        <p:attrNameLst>
                                          <p:attrName>style.rotation</p:attrName>
                                        </p:attrNameLst>
                                      </p:cBhvr>
                                      <p:tavLst>
                                        <p:tav tm="0">
                                          <p:val>
                                            <p:fltVal val="720"/>
                                          </p:val>
                                        </p:tav>
                                        <p:tav tm="100000">
                                          <p:val>
                                            <p:fltVal val="0"/>
                                          </p:val>
                                        </p:tav>
                                      </p:tavLst>
                                    </p:anim>
                                    <p:anim calcmode="lin" valueType="num">
                                      <p:cBhvr>
                                        <p:cTn id="33" dur="1000" fill="hold"/>
                                        <p:tgtEl>
                                          <p:spTgt spid="109591"/>
                                        </p:tgtEl>
                                        <p:attrNameLst>
                                          <p:attrName>ppt_h</p:attrName>
                                        </p:attrNameLst>
                                      </p:cBhvr>
                                      <p:tavLst>
                                        <p:tav tm="0">
                                          <p:val>
                                            <p:fltVal val="0"/>
                                          </p:val>
                                        </p:tav>
                                        <p:tav tm="100000">
                                          <p:val>
                                            <p:strVal val="#ppt_h"/>
                                          </p:val>
                                        </p:tav>
                                      </p:tavLst>
                                    </p:anim>
                                    <p:anim calcmode="lin" valueType="num">
                                      <p:cBhvr>
                                        <p:cTn id="34" dur="1000" fill="hold"/>
                                        <p:tgtEl>
                                          <p:spTgt spid="109591"/>
                                        </p:tgtEl>
                                        <p:attrNameLst>
                                          <p:attrName>ppt_w</p:attrName>
                                        </p:attrNameLst>
                                      </p:cBhvr>
                                      <p:tavLst>
                                        <p:tav tm="0">
                                          <p:val>
                                            <p:fltVal val="0"/>
                                          </p:val>
                                        </p:tav>
                                        <p:tav tm="100000">
                                          <p:val>
                                            <p:strVal val="#ppt_w"/>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entr" presetSubtype="0" fill="hold" nodeType="clickEffect">
                                  <p:stCondLst>
                                    <p:cond delay="0"/>
                                  </p:stCondLst>
                                  <p:childTnLst>
                                    <p:set>
                                      <p:cBhvr>
                                        <p:cTn id="38" dur="1" fill="hold">
                                          <p:stCondLst>
                                            <p:cond delay="0"/>
                                          </p:stCondLst>
                                        </p:cTn>
                                        <p:tgtEl>
                                          <p:spTgt spid="109571"/>
                                        </p:tgtEl>
                                        <p:attrNameLst>
                                          <p:attrName>style.visibility</p:attrName>
                                        </p:attrNameLst>
                                      </p:cBhvr>
                                      <p:to>
                                        <p:strVal val="visible"/>
                                      </p:to>
                                    </p:set>
                                    <p:animEffect transition="in" filter="fade">
                                      <p:cBhvr>
                                        <p:cTn id="39" dur="1000"/>
                                        <p:tgtEl>
                                          <p:spTgt spid="109571"/>
                                        </p:tgtEl>
                                      </p:cBhvr>
                                    </p:animEffect>
                                    <p:anim calcmode="lin" valueType="num">
                                      <p:cBhvr>
                                        <p:cTn id="40" dur="1000" fill="hold"/>
                                        <p:tgtEl>
                                          <p:spTgt spid="109571"/>
                                        </p:tgtEl>
                                        <p:attrNameLst>
                                          <p:attrName>style.rotation</p:attrName>
                                        </p:attrNameLst>
                                      </p:cBhvr>
                                      <p:tavLst>
                                        <p:tav tm="0">
                                          <p:val>
                                            <p:fltVal val="720"/>
                                          </p:val>
                                        </p:tav>
                                        <p:tav tm="100000">
                                          <p:val>
                                            <p:fltVal val="0"/>
                                          </p:val>
                                        </p:tav>
                                      </p:tavLst>
                                    </p:anim>
                                    <p:anim calcmode="lin" valueType="num">
                                      <p:cBhvr>
                                        <p:cTn id="41" dur="1000" fill="hold"/>
                                        <p:tgtEl>
                                          <p:spTgt spid="109571"/>
                                        </p:tgtEl>
                                        <p:attrNameLst>
                                          <p:attrName>ppt_h</p:attrName>
                                        </p:attrNameLst>
                                      </p:cBhvr>
                                      <p:tavLst>
                                        <p:tav tm="0">
                                          <p:val>
                                            <p:fltVal val="0"/>
                                          </p:val>
                                        </p:tav>
                                        <p:tav tm="100000">
                                          <p:val>
                                            <p:strVal val="#ppt_h"/>
                                          </p:val>
                                        </p:tav>
                                      </p:tavLst>
                                    </p:anim>
                                    <p:anim calcmode="lin" valueType="num">
                                      <p:cBhvr>
                                        <p:cTn id="42" dur="1000" fill="hold"/>
                                        <p:tgtEl>
                                          <p:spTgt spid="109571"/>
                                        </p:tgtEl>
                                        <p:attrNameLst>
                                          <p:attrName>ppt_w</p:attrName>
                                        </p:attrNameLst>
                                      </p:cBhvr>
                                      <p:tavLst>
                                        <p:tav tm="0">
                                          <p:val>
                                            <p:fltVal val="0"/>
                                          </p:val>
                                        </p:tav>
                                        <p:tav tm="100000">
                                          <p:val>
                                            <p:strVal val="#ppt_w"/>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ntr" presetSubtype="0" fill="hold" nodeType="clickEffect">
                                  <p:stCondLst>
                                    <p:cond delay="0"/>
                                  </p:stCondLst>
                                  <p:childTnLst>
                                    <p:set>
                                      <p:cBhvr>
                                        <p:cTn id="46" dur="1" fill="hold">
                                          <p:stCondLst>
                                            <p:cond delay="0"/>
                                          </p:stCondLst>
                                        </p:cTn>
                                        <p:tgtEl>
                                          <p:spTgt spid="56327"/>
                                        </p:tgtEl>
                                        <p:attrNameLst>
                                          <p:attrName>style.visibility</p:attrName>
                                        </p:attrNameLst>
                                      </p:cBhvr>
                                      <p:to>
                                        <p:strVal val="visible"/>
                                      </p:to>
                                    </p:set>
                                    <p:animEffect transition="in" filter="fade">
                                      <p:cBhvr>
                                        <p:cTn id="47" dur="1000"/>
                                        <p:tgtEl>
                                          <p:spTgt spid="56327"/>
                                        </p:tgtEl>
                                      </p:cBhvr>
                                    </p:animEffect>
                                    <p:anim calcmode="lin" valueType="num">
                                      <p:cBhvr>
                                        <p:cTn id="48" dur="1000" fill="hold"/>
                                        <p:tgtEl>
                                          <p:spTgt spid="56327"/>
                                        </p:tgtEl>
                                        <p:attrNameLst>
                                          <p:attrName>style.rotation</p:attrName>
                                        </p:attrNameLst>
                                      </p:cBhvr>
                                      <p:tavLst>
                                        <p:tav tm="0">
                                          <p:val>
                                            <p:fltVal val="720"/>
                                          </p:val>
                                        </p:tav>
                                        <p:tav tm="100000">
                                          <p:val>
                                            <p:fltVal val="0"/>
                                          </p:val>
                                        </p:tav>
                                      </p:tavLst>
                                    </p:anim>
                                    <p:anim calcmode="lin" valueType="num">
                                      <p:cBhvr>
                                        <p:cTn id="49" dur="1000" fill="hold"/>
                                        <p:tgtEl>
                                          <p:spTgt spid="56327"/>
                                        </p:tgtEl>
                                        <p:attrNameLst>
                                          <p:attrName>ppt_h</p:attrName>
                                        </p:attrNameLst>
                                      </p:cBhvr>
                                      <p:tavLst>
                                        <p:tav tm="0">
                                          <p:val>
                                            <p:fltVal val="0"/>
                                          </p:val>
                                        </p:tav>
                                        <p:tav tm="100000">
                                          <p:val>
                                            <p:strVal val="#ppt_h"/>
                                          </p:val>
                                        </p:tav>
                                      </p:tavLst>
                                    </p:anim>
                                    <p:anim calcmode="lin" valueType="num">
                                      <p:cBhvr>
                                        <p:cTn id="50" dur="1000" fill="hold"/>
                                        <p:tgtEl>
                                          <p:spTgt spid="56327"/>
                                        </p:tgtEl>
                                        <p:attrNameLst>
                                          <p:attrName>ppt_w</p:attrName>
                                        </p:attrNameLst>
                                      </p:cBhvr>
                                      <p:tavLst>
                                        <p:tav tm="0">
                                          <p:val>
                                            <p:fltVal val="0"/>
                                          </p:val>
                                        </p:tav>
                                        <p:tav tm="100000">
                                          <p:val>
                                            <p:strVal val="#ppt_w"/>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5" presetClass="entr" presetSubtype="0" fill="hold" nodeType="clickEffect">
                                  <p:stCondLst>
                                    <p:cond delay="0"/>
                                  </p:stCondLst>
                                  <p:childTnLst>
                                    <p:set>
                                      <p:cBhvr>
                                        <p:cTn id="54" dur="1" fill="hold">
                                          <p:stCondLst>
                                            <p:cond delay="0"/>
                                          </p:stCondLst>
                                        </p:cTn>
                                        <p:tgtEl>
                                          <p:spTgt spid="109580"/>
                                        </p:tgtEl>
                                        <p:attrNameLst>
                                          <p:attrName>style.visibility</p:attrName>
                                        </p:attrNameLst>
                                      </p:cBhvr>
                                      <p:to>
                                        <p:strVal val="visible"/>
                                      </p:to>
                                    </p:set>
                                    <p:animEffect transition="in" filter="fade">
                                      <p:cBhvr>
                                        <p:cTn id="55" dur="1000"/>
                                        <p:tgtEl>
                                          <p:spTgt spid="109580"/>
                                        </p:tgtEl>
                                      </p:cBhvr>
                                    </p:animEffect>
                                    <p:anim calcmode="lin" valueType="num">
                                      <p:cBhvr>
                                        <p:cTn id="56" dur="1000" fill="hold"/>
                                        <p:tgtEl>
                                          <p:spTgt spid="109580"/>
                                        </p:tgtEl>
                                        <p:attrNameLst>
                                          <p:attrName>style.rotation</p:attrName>
                                        </p:attrNameLst>
                                      </p:cBhvr>
                                      <p:tavLst>
                                        <p:tav tm="0">
                                          <p:val>
                                            <p:fltVal val="720"/>
                                          </p:val>
                                        </p:tav>
                                        <p:tav tm="100000">
                                          <p:val>
                                            <p:fltVal val="0"/>
                                          </p:val>
                                        </p:tav>
                                      </p:tavLst>
                                    </p:anim>
                                    <p:anim calcmode="lin" valueType="num">
                                      <p:cBhvr>
                                        <p:cTn id="57" dur="1000" fill="hold"/>
                                        <p:tgtEl>
                                          <p:spTgt spid="109580"/>
                                        </p:tgtEl>
                                        <p:attrNameLst>
                                          <p:attrName>ppt_h</p:attrName>
                                        </p:attrNameLst>
                                      </p:cBhvr>
                                      <p:tavLst>
                                        <p:tav tm="0">
                                          <p:val>
                                            <p:fltVal val="0"/>
                                          </p:val>
                                        </p:tav>
                                        <p:tav tm="100000">
                                          <p:val>
                                            <p:strVal val="#ppt_h"/>
                                          </p:val>
                                        </p:tav>
                                      </p:tavLst>
                                    </p:anim>
                                    <p:anim calcmode="lin" valueType="num">
                                      <p:cBhvr>
                                        <p:cTn id="58" dur="1000" fill="hold"/>
                                        <p:tgtEl>
                                          <p:spTgt spid="109580"/>
                                        </p:tgtEl>
                                        <p:attrNameLst>
                                          <p:attrName>ppt_w</p:attrName>
                                        </p:attrNameLst>
                                      </p:cBhvr>
                                      <p:tavLst>
                                        <p:tav tm="0">
                                          <p:val>
                                            <p:fltVal val="0"/>
                                          </p:val>
                                        </p:tav>
                                        <p:tav tm="100000">
                                          <p:val>
                                            <p:strVal val="#ppt_w"/>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ntr" presetSubtype="0" fill="hold" nodeType="clickEffect">
                                  <p:stCondLst>
                                    <p:cond delay="0"/>
                                  </p:stCondLst>
                                  <p:childTnLst>
                                    <p:set>
                                      <p:cBhvr>
                                        <p:cTn id="62" dur="1" fill="hold">
                                          <p:stCondLst>
                                            <p:cond delay="0"/>
                                          </p:stCondLst>
                                        </p:cTn>
                                        <p:tgtEl>
                                          <p:spTgt spid="56325"/>
                                        </p:tgtEl>
                                        <p:attrNameLst>
                                          <p:attrName>style.visibility</p:attrName>
                                        </p:attrNameLst>
                                      </p:cBhvr>
                                      <p:to>
                                        <p:strVal val="visible"/>
                                      </p:to>
                                    </p:set>
                                    <p:animEffect transition="in" filter="fade">
                                      <p:cBhvr>
                                        <p:cTn id="63" dur="1000"/>
                                        <p:tgtEl>
                                          <p:spTgt spid="56325"/>
                                        </p:tgtEl>
                                      </p:cBhvr>
                                    </p:animEffect>
                                    <p:anim calcmode="lin" valueType="num">
                                      <p:cBhvr>
                                        <p:cTn id="64" dur="1000" fill="hold"/>
                                        <p:tgtEl>
                                          <p:spTgt spid="56325"/>
                                        </p:tgtEl>
                                        <p:attrNameLst>
                                          <p:attrName>style.rotation</p:attrName>
                                        </p:attrNameLst>
                                      </p:cBhvr>
                                      <p:tavLst>
                                        <p:tav tm="0">
                                          <p:val>
                                            <p:fltVal val="720"/>
                                          </p:val>
                                        </p:tav>
                                        <p:tav tm="100000">
                                          <p:val>
                                            <p:fltVal val="0"/>
                                          </p:val>
                                        </p:tav>
                                      </p:tavLst>
                                    </p:anim>
                                    <p:anim calcmode="lin" valueType="num">
                                      <p:cBhvr>
                                        <p:cTn id="65" dur="1000" fill="hold"/>
                                        <p:tgtEl>
                                          <p:spTgt spid="56325"/>
                                        </p:tgtEl>
                                        <p:attrNameLst>
                                          <p:attrName>ppt_h</p:attrName>
                                        </p:attrNameLst>
                                      </p:cBhvr>
                                      <p:tavLst>
                                        <p:tav tm="0">
                                          <p:val>
                                            <p:fltVal val="0"/>
                                          </p:val>
                                        </p:tav>
                                        <p:tav tm="100000">
                                          <p:val>
                                            <p:strVal val="#ppt_h"/>
                                          </p:val>
                                        </p:tav>
                                      </p:tavLst>
                                    </p:anim>
                                    <p:anim calcmode="lin" valueType="num">
                                      <p:cBhvr>
                                        <p:cTn id="66" dur="1000" fill="hold"/>
                                        <p:tgtEl>
                                          <p:spTgt spid="56325"/>
                                        </p:tgtEl>
                                        <p:attrNameLst>
                                          <p:attrName>ppt_w</p:attrName>
                                        </p:attrNameLst>
                                      </p:cBhvr>
                                      <p:tavLst>
                                        <p:tav tm="0">
                                          <p:val>
                                            <p:fltVal val="0"/>
                                          </p:val>
                                        </p:tav>
                                        <p:tav tm="100000">
                                          <p:val>
                                            <p:strVal val="#ppt_w"/>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mph" presetSubtype="0" fill="hold" grpId="0" nodeType="clickEffect">
                                  <p:stCondLst>
                                    <p:cond delay="0"/>
                                  </p:stCondLst>
                                  <p:childTnLst>
                                    <p:animEffect transition="out" filter="fade">
                                      <p:cBhvr>
                                        <p:cTn id="70" dur="500" tmFilter="0, 0; .2, .5; .8, .5; 1, 0"/>
                                        <p:tgtEl>
                                          <p:spTgt spid="109587"/>
                                        </p:tgtEl>
                                      </p:cBhvr>
                                    </p:animEffect>
                                    <p:animScale>
                                      <p:cBhvr>
                                        <p:cTn id="71" dur="250" autoRev="1" fill="hold"/>
                                        <p:tgtEl>
                                          <p:spTgt spid="10958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a:t>GDPR</a:t>
            </a:r>
          </a:p>
        </p:txBody>
      </p:sp>
      <p:sp>
        <p:nvSpPr>
          <p:cNvPr id="3" name="Content Placeholder 2"/>
          <p:cNvSpPr>
            <a:spLocks noGrp="1"/>
          </p:cNvSpPr>
          <p:nvPr>
            <p:ph idx="1"/>
          </p:nvPr>
        </p:nvSpPr>
        <p:spPr>
          <a:xfrm>
            <a:off x="755650" y="1412875"/>
            <a:ext cx="7632700" cy="4525963"/>
          </a:xfrm>
        </p:spPr>
        <p:txBody>
          <a:bodyPr/>
          <a:lstStyle/>
          <a:p>
            <a:pPr marL="0" indent="0" algn="ctr">
              <a:buFont typeface="Arial" charset="0"/>
              <a:buNone/>
              <a:defRPr/>
            </a:pPr>
            <a:r>
              <a:rPr lang="en-GB" b="1" dirty="0"/>
              <a:t>Principles</a:t>
            </a:r>
          </a:p>
          <a:p>
            <a:pPr>
              <a:defRPr/>
            </a:pPr>
            <a:endParaRPr lang="en-GB" dirty="0"/>
          </a:p>
          <a:p>
            <a:pPr>
              <a:defRPr/>
            </a:pPr>
            <a:r>
              <a:rPr lang="en-GB" dirty="0"/>
              <a:t>Reduced to 6 from 8 principle</a:t>
            </a:r>
          </a:p>
          <a:p>
            <a:pPr>
              <a:defRPr/>
            </a:pPr>
            <a:r>
              <a:rPr lang="en-GB" dirty="0"/>
              <a:t>They practically remain the same, with the exception of principle 6 and 8  </a:t>
            </a:r>
          </a:p>
          <a:p>
            <a:pPr>
              <a:defRPr/>
            </a:pPr>
            <a:r>
              <a:rPr lang="en-GB" dirty="0"/>
              <a:t>6 and 8 are specifically addressed as separate articles within GDPR</a:t>
            </a:r>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
        <p:nvSpPr>
          <p:cNvPr id="5" name="Title 1"/>
          <p:cNvSpPr txBox="1">
            <a:spLocks/>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b="1">
                <a:solidFill>
                  <a:srgbClr val="4283C4"/>
                </a:solidFill>
                <a:latin typeface="+mj-lt"/>
                <a:ea typeface="+mj-ea"/>
                <a:cs typeface="+mj-cs"/>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a:lstStyle>
          <a:p>
            <a:pPr>
              <a:defRPr/>
            </a:pPr>
            <a:r>
              <a:rPr lang="en-GB" kern="0"/>
              <a:t>GDPR</a:t>
            </a:r>
            <a:endParaRPr lang="en-GB" kern="0" dirty="0"/>
          </a:p>
        </p:txBody>
      </p:sp>
    </p:spTree>
    <p:extLst>
      <p:ext uri="{BB962C8B-B14F-4D97-AF65-F5344CB8AC3E}">
        <p14:creationId xmlns:p14="http://schemas.microsoft.com/office/powerpoint/2010/main" val="402596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993B14F-96A6-4260-9083-2657417F32BF}" type="datetime1">
              <a:rPr lang="en-GB">
                <a:solidFill>
                  <a:srgbClr val="000000">
                    <a:tint val="75000"/>
                  </a:srgbClr>
                </a:solidFill>
              </a:rPr>
              <a:pPr>
                <a:defRPr/>
              </a:pPr>
              <a:t>02/05/2018</a:t>
            </a:fld>
            <a:endParaRPr lang="en-GB" dirty="0">
              <a:solidFill>
                <a:srgbClr val="000000">
                  <a:tint val="75000"/>
                </a:srgbClr>
              </a:solidFill>
            </a:endParaRPr>
          </a:p>
        </p:txBody>
      </p:sp>
      <p:sp>
        <p:nvSpPr>
          <p:cNvPr id="16387" name="Rectangle 2"/>
          <p:cNvSpPr>
            <a:spLocks noGrp="1"/>
          </p:cNvSpPr>
          <p:nvPr>
            <p:ph type="title"/>
          </p:nvPr>
        </p:nvSpPr>
        <p:spPr>
          <a:xfrm>
            <a:off x="684213" y="115888"/>
            <a:ext cx="7772400" cy="1143000"/>
          </a:xfrm>
        </p:spPr>
        <p:txBody>
          <a:bodyPr/>
          <a:lstStyle/>
          <a:p>
            <a:pPr eaLnBrk="1" hangingPunct="1"/>
            <a:r>
              <a:rPr lang="en-GB" altLang="en-US" dirty="0"/>
              <a:t>Privacy Notice (current)</a:t>
            </a:r>
          </a:p>
        </p:txBody>
      </p:sp>
      <p:sp>
        <p:nvSpPr>
          <p:cNvPr id="16388" name="Rectangle 3"/>
          <p:cNvSpPr>
            <a:spLocks noGrp="1"/>
          </p:cNvSpPr>
          <p:nvPr>
            <p:ph type="body" idx="1"/>
          </p:nvPr>
        </p:nvSpPr>
        <p:spPr>
          <a:xfrm>
            <a:off x="468313" y="1412875"/>
            <a:ext cx="7915275" cy="3894138"/>
          </a:xfrm>
        </p:spPr>
        <p:txBody>
          <a:bodyPr/>
          <a:lstStyle/>
          <a:p>
            <a:pPr lvl="1" eaLnBrk="1" hangingPunct="1">
              <a:buFont typeface="Arial" charset="0"/>
              <a:buNone/>
            </a:pPr>
            <a:r>
              <a:rPr lang="en-GB" altLang="en-US">
                <a:latin typeface="Verdana" pitchFamily="34" charset="0"/>
              </a:rPr>
              <a:t>	</a:t>
            </a:r>
            <a:r>
              <a:rPr lang="en-GB" altLang="en-US" sz="2800"/>
              <a:t>We should ensure that all Data Subjects are provided with the following information:</a:t>
            </a:r>
          </a:p>
          <a:p>
            <a:pPr lvl="1" eaLnBrk="1" hangingPunct="1">
              <a:buFont typeface="Arial" charset="0"/>
              <a:buNone/>
            </a:pPr>
            <a:endParaRPr lang="en-GB" altLang="en-US" sz="2000"/>
          </a:p>
          <a:p>
            <a:pPr lvl="2" eaLnBrk="1" hangingPunct="1">
              <a:lnSpc>
                <a:spcPct val="130000"/>
              </a:lnSpc>
              <a:buClr>
                <a:schemeClr val="accent1"/>
              </a:buClr>
            </a:pPr>
            <a:r>
              <a:rPr lang="en-GB" altLang="en-US" sz="2800"/>
              <a:t> The identity of the Data Controller</a:t>
            </a:r>
          </a:p>
          <a:p>
            <a:pPr lvl="2" eaLnBrk="1" hangingPunct="1">
              <a:lnSpc>
                <a:spcPct val="130000"/>
              </a:lnSpc>
              <a:buClr>
                <a:schemeClr val="accent1"/>
              </a:buClr>
            </a:pPr>
            <a:r>
              <a:rPr lang="en-GB" altLang="en-US" sz="2800"/>
              <a:t> The purpose for which the data is    	being processed</a:t>
            </a:r>
          </a:p>
          <a:p>
            <a:pPr lvl="2" eaLnBrk="1" hangingPunct="1">
              <a:lnSpc>
                <a:spcPct val="130000"/>
              </a:lnSpc>
              <a:buClr>
                <a:schemeClr val="accent1"/>
              </a:buClr>
            </a:pPr>
            <a:r>
              <a:rPr lang="en-GB" altLang="en-US" sz="2800"/>
              <a:t> Any further information necessary</a:t>
            </a:r>
          </a:p>
        </p:txBody>
      </p:sp>
    </p:spTree>
    <p:extLst>
      <p:ext uri="{BB962C8B-B14F-4D97-AF65-F5344CB8AC3E}">
        <p14:creationId xmlns:p14="http://schemas.microsoft.com/office/powerpoint/2010/main" val="295874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a:t>GDPR</a:t>
            </a:r>
          </a:p>
        </p:txBody>
      </p:sp>
      <p:sp>
        <p:nvSpPr>
          <p:cNvPr id="3" name="Content Placeholder 2"/>
          <p:cNvSpPr>
            <a:spLocks noGrp="1"/>
          </p:cNvSpPr>
          <p:nvPr>
            <p:ph idx="1"/>
          </p:nvPr>
        </p:nvSpPr>
        <p:spPr>
          <a:xfrm>
            <a:off x="468313" y="1341438"/>
            <a:ext cx="8229600" cy="4525962"/>
          </a:xfrm>
        </p:spPr>
        <p:txBody>
          <a:bodyPr/>
          <a:lstStyle/>
          <a:p>
            <a:pPr marL="0" indent="0">
              <a:buFont typeface="Arial" charset="0"/>
              <a:buNone/>
              <a:defRPr/>
            </a:pPr>
            <a:r>
              <a:rPr lang="en-GB" dirty="0"/>
              <a:t>Privacy notice to be more robust and should include:</a:t>
            </a:r>
          </a:p>
          <a:p>
            <a:pPr marL="0" indent="0">
              <a:buFont typeface="Arial" charset="0"/>
              <a:buNone/>
              <a:defRPr/>
            </a:pPr>
            <a:endParaRPr lang="en-GB" sz="1000" dirty="0"/>
          </a:p>
          <a:p>
            <a:pPr>
              <a:defRPr/>
            </a:pPr>
            <a:r>
              <a:rPr lang="en-GB" dirty="0"/>
              <a:t>Legal basis for the processing</a:t>
            </a:r>
          </a:p>
          <a:p>
            <a:pPr>
              <a:defRPr/>
            </a:pPr>
            <a:r>
              <a:rPr lang="en-GB" dirty="0"/>
              <a:t>Categories and recipients of personal information</a:t>
            </a:r>
          </a:p>
          <a:p>
            <a:pPr>
              <a:defRPr/>
            </a:pPr>
            <a:r>
              <a:rPr lang="en-GB" dirty="0"/>
              <a:t>How long the information will be kept</a:t>
            </a:r>
          </a:p>
          <a:p>
            <a:pPr>
              <a:defRPr/>
            </a:pPr>
            <a:r>
              <a:rPr lang="en-GB" dirty="0"/>
              <a:t>How to make a complaint to the ICO</a:t>
            </a:r>
          </a:p>
          <a:p>
            <a:pPr>
              <a:defRPr/>
            </a:pPr>
            <a:r>
              <a:rPr lang="en-GB" dirty="0"/>
              <a:t>Where the personal information originated from</a:t>
            </a:r>
          </a:p>
          <a:p>
            <a:pPr>
              <a:defRPr/>
            </a:pPr>
            <a:r>
              <a:rPr lang="en-GB" dirty="0"/>
              <a:t>Automated decision making decision</a:t>
            </a:r>
          </a:p>
          <a:p>
            <a:pPr>
              <a:defRPr/>
            </a:pPr>
            <a:endParaRPr lang="en-GB" dirty="0"/>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4210728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1"/>
          <p:cNvSpPr>
            <a:spLocks noGrp="1"/>
          </p:cNvSpPr>
          <p:nvPr>
            <p:ph type="dt" sz="quarter" idx="10"/>
          </p:nvPr>
        </p:nvSpPr>
        <p:spPr/>
        <p:txBody>
          <a:bodyPr/>
          <a:lstStyle/>
          <a:p>
            <a:pPr>
              <a:defRPr/>
            </a:pPr>
            <a:fld id="{DFD1FFB1-42FE-4D70-9FD7-69329793701C}" type="datetime1">
              <a:rPr lang="en-GB">
                <a:solidFill>
                  <a:srgbClr val="000000">
                    <a:tint val="75000"/>
                  </a:srgbClr>
                </a:solidFill>
              </a:rPr>
              <a:pPr>
                <a:defRPr/>
              </a:pPr>
              <a:t>02/05/2018</a:t>
            </a:fld>
            <a:endParaRPr lang="en-GB" dirty="0">
              <a:solidFill>
                <a:srgbClr val="000000">
                  <a:tint val="75000"/>
                </a:srgbClr>
              </a:solidFill>
            </a:endParaRPr>
          </a:p>
        </p:txBody>
      </p:sp>
      <p:sp>
        <p:nvSpPr>
          <p:cNvPr id="406533" name="Freeform 5"/>
          <p:cNvSpPr>
            <a:spLocks/>
          </p:cNvSpPr>
          <p:nvPr/>
        </p:nvSpPr>
        <p:spPr bwMode="auto">
          <a:xfrm>
            <a:off x="4173538" y="1062038"/>
            <a:ext cx="393700" cy="2235200"/>
          </a:xfrm>
          <a:custGeom>
            <a:avLst/>
            <a:gdLst>
              <a:gd name="T0" fmla="*/ 2147483647 w 248"/>
              <a:gd name="T1" fmla="*/ 2147483647 h 1408"/>
              <a:gd name="T2" fmla="*/ 0 w 248"/>
              <a:gd name="T3" fmla="*/ 0 h 1408"/>
              <a:gd name="T4" fmla="*/ 0 w 248"/>
              <a:gd name="T5" fmla="*/ 2147483647 h 1408"/>
              <a:gd name="T6" fmla="*/ 2147483647 w 248"/>
              <a:gd name="T7" fmla="*/ 2147483647 h 1408"/>
              <a:gd name="T8" fmla="*/ 2147483647 w 248"/>
              <a:gd name="T9" fmla="*/ 2147483647 h 1408"/>
              <a:gd name="T10" fmla="*/ 0 60000 65536"/>
              <a:gd name="T11" fmla="*/ 0 60000 65536"/>
              <a:gd name="T12" fmla="*/ 0 60000 65536"/>
              <a:gd name="T13" fmla="*/ 0 60000 65536"/>
              <a:gd name="T14" fmla="*/ 0 60000 65536"/>
              <a:gd name="T15" fmla="*/ 0 w 248"/>
              <a:gd name="T16" fmla="*/ 0 h 1408"/>
              <a:gd name="T17" fmla="*/ 248 w 248"/>
              <a:gd name="T18" fmla="*/ 1408 h 1408"/>
            </a:gdLst>
            <a:ahLst/>
            <a:cxnLst>
              <a:cxn ang="T10">
                <a:pos x="T0" y="T1"/>
              </a:cxn>
              <a:cxn ang="T11">
                <a:pos x="T2" y="T3"/>
              </a:cxn>
              <a:cxn ang="T12">
                <a:pos x="T4" y="T5"/>
              </a:cxn>
              <a:cxn ang="T13">
                <a:pos x="T6" y="T7"/>
              </a:cxn>
              <a:cxn ang="T14">
                <a:pos x="T8" y="T9"/>
              </a:cxn>
            </a:cxnLst>
            <a:rect l="T15" t="T16" r="T17" b="T18"/>
            <a:pathLst>
              <a:path w="248" h="1408">
                <a:moveTo>
                  <a:pt x="247" y="1407"/>
                </a:moveTo>
                <a:lnTo>
                  <a:pt x="0" y="0"/>
                </a:lnTo>
                <a:lnTo>
                  <a:pt x="0" y="696"/>
                </a:lnTo>
                <a:lnTo>
                  <a:pt x="247" y="1407"/>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406536" name="Freeform 8"/>
          <p:cNvSpPr>
            <a:spLocks/>
          </p:cNvSpPr>
          <p:nvPr/>
        </p:nvSpPr>
        <p:spPr bwMode="auto">
          <a:xfrm>
            <a:off x="4565650" y="1062038"/>
            <a:ext cx="393700" cy="2235200"/>
          </a:xfrm>
          <a:custGeom>
            <a:avLst/>
            <a:gdLst>
              <a:gd name="T0" fmla="*/ 0 w 248"/>
              <a:gd name="T1" fmla="*/ 2147483647 h 1408"/>
              <a:gd name="T2" fmla="*/ 2147483647 w 248"/>
              <a:gd name="T3" fmla="*/ 0 h 1408"/>
              <a:gd name="T4" fmla="*/ 2147483647 w 248"/>
              <a:gd name="T5" fmla="*/ 2147483647 h 1408"/>
              <a:gd name="T6" fmla="*/ 0 w 248"/>
              <a:gd name="T7" fmla="*/ 2147483647 h 1408"/>
              <a:gd name="T8" fmla="*/ 0 w 248"/>
              <a:gd name="T9" fmla="*/ 2147483647 h 1408"/>
              <a:gd name="T10" fmla="*/ 0 60000 65536"/>
              <a:gd name="T11" fmla="*/ 0 60000 65536"/>
              <a:gd name="T12" fmla="*/ 0 60000 65536"/>
              <a:gd name="T13" fmla="*/ 0 60000 65536"/>
              <a:gd name="T14" fmla="*/ 0 60000 65536"/>
              <a:gd name="T15" fmla="*/ 0 w 248"/>
              <a:gd name="T16" fmla="*/ 0 h 1408"/>
              <a:gd name="T17" fmla="*/ 248 w 248"/>
              <a:gd name="T18" fmla="*/ 1408 h 1408"/>
            </a:gdLst>
            <a:ahLst/>
            <a:cxnLst>
              <a:cxn ang="T10">
                <a:pos x="T0" y="T1"/>
              </a:cxn>
              <a:cxn ang="T11">
                <a:pos x="T2" y="T3"/>
              </a:cxn>
              <a:cxn ang="T12">
                <a:pos x="T4" y="T5"/>
              </a:cxn>
              <a:cxn ang="T13">
                <a:pos x="T6" y="T7"/>
              </a:cxn>
              <a:cxn ang="T14">
                <a:pos x="T8" y="T9"/>
              </a:cxn>
            </a:cxnLst>
            <a:rect l="T15" t="T16" r="T17" b="T18"/>
            <a:pathLst>
              <a:path w="248" h="1408">
                <a:moveTo>
                  <a:pt x="0" y="1407"/>
                </a:moveTo>
                <a:lnTo>
                  <a:pt x="247" y="0"/>
                </a:lnTo>
                <a:lnTo>
                  <a:pt x="247" y="696"/>
                </a:lnTo>
                <a:lnTo>
                  <a:pt x="0" y="1407"/>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406539" name="Freeform 11"/>
          <p:cNvSpPr>
            <a:spLocks/>
          </p:cNvSpPr>
          <p:nvPr/>
        </p:nvSpPr>
        <p:spPr bwMode="auto">
          <a:xfrm>
            <a:off x="4173538" y="3300413"/>
            <a:ext cx="393700" cy="2233612"/>
          </a:xfrm>
          <a:custGeom>
            <a:avLst/>
            <a:gdLst>
              <a:gd name="T0" fmla="*/ 2147483647 w 248"/>
              <a:gd name="T1" fmla="*/ 0 h 1407"/>
              <a:gd name="T2" fmla="*/ 0 w 248"/>
              <a:gd name="T3" fmla="*/ 2147483647 h 1407"/>
              <a:gd name="T4" fmla="*/ 0 w 248"/>
              <a:gd name="T5" fmla="*/ 2147483647 h 1407"/>
              <a:gd name="T6" fmla="*/ 2147483647 w 248"/>
              <a:gd name="T7" fmla="*/ 0 h 1407"/>
              <a:gd name="T8" fmla="*/ 2147483647 w 248"/>
              <a:gd name="T9" fmla="*/ 0 h 1407"/>
              <a:gd name="T10" fmla="*/ 0 60000 65536"/>
              <a:gd name="T11" fmla="*/ 0 60000 65536"/>
              <a:gd name="T12" fmla="*/ 0 60000 65536"/>
              <a:gd name="T13" fmla="*/ 0 60000 65536"/>
              <a:gd name="T14" fmla="*/ 0 60000 65536"/>
              <a:gd name="T15" fmla="*/ 0 w 248"/>
              <a:gd name="T16" fmla="*/ 0 h 1407"/>
              <a:gd name="T17" fmla="*/ 248 w 248"/>
              <a:gd name="T18" fmla="*/ 1407 h 1407"/>
            </a:gdLst>
            <a:ahLst/>
            <a:cxnLst>
              <a:cxn ang="T10">
                <a:pos x="T0" y="T1"/>
              </a:cxn>
              <a:cxn ang="T11">
                <a:pos x="T2" y="T3"/>
              </a:cxn>
              <a:cxn ang="T12">
                <a:pos x="T4" y="T5"/>
              </a:cxn>
              <a:cxn ang="T13">
                <a:pos x="T6" y="T7"/>
              </a:cxn>
              <a:cxn ang="T14">
                <a:pos x="T8" y="T9"/>
              </a:cxn>
            </a:cxnLst>
            <a:rect l="T15" t="T16" r="T17" b="T18"/>
            <a:pathLst>
              <a:path w="248" h="1407">
                <a:moveTo>
                  <a:pt x="247" y="0"/>
                </a:moveTo>
                <a:lnTo>
                  <a:pt x="0" y="1406"/>
                </a:lnTo>
                <a:lnTo>
                  <a:pt x="0" y="709"/>
                </a:lnTo>
                <a:lnTo>
                  <a:pt x="247" y="0"/>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406542" name="Freeform 14"/>
          <p:cNvSpPr>
            <a:spLocks/>
          </p:cNvSpPr>
          <p:nvPr/>
        </p:nvSpPr>
        <p:spPr bwMode="auto">
          <a:xfrm>
            <a:off x="4565650" y="3300413"/>
            <a:ext cx="393700" cy="2233612"/>
          </a:xfrm>
          <a:custGeom>
            <a:avLst/>
            <a:gdLst>
              <a:gd name="T0" fmla="*/ 0 w 248"/>
              <a:gd name="T1" fmla="*/ 0 h 1407"/>
              <a:gd name="T2" fmla="*/ 2147483647 w 248"/>
              <a:gd name="T3" fmla="*/ 2147483647 h 1407"/>
              <a:gd name="T4" fmla="*/ 2147483647 w 248"/>
              <a:gd name="T5" fmla="*/ 2147483647 h 1407"/>
              <a:gd name="T6" fmla="*/ 0 w 248"/>
              <a:gd name="T7" fmla="*/ 0 h 1407"/>
              <a:gd name="T8" fmla="*/ 0 w 248"/>
              <a:gd name="T9" fmla="*/ 0 h 1407"/>
              <a:gd name="T10" fmla="*/ 0 60000 65536"/>
              <a:gd name="T11" fmla="*/ 0 60000 65536"/>
              <a:gd name="T12" fmla="*/ 0 60000 65536"/>
              <a:gd name="T13" fmla="*/ 0 60000 65536"/>
              <a:gd name="T14" fmla="*/ 0 60000 65536"/>
              <a:gd name="T15" fmla="*/ 0 w 248"/>
              <a:gd name="T16" fmla="*/ 0 h 1407"/>
              <a:gd name="T17" fmla="*/ 248 w 248"/>
              <a:gd name="T18" fmla="*/ 1407 h 1407"/>
            </a:gdLst>
            <a:ahLst/>
            <a:cxnLst>
              <a:cxn ang="T10">
                <a:pos x="T0" y="T1"/>
              </a:cxn>
              <a:cxn ang="T11">
                <a:pos x="T2" y="T3"/>
              </a:cxn>
              <a:cxn ang="T12">
                <a:pos x="T4" y="T5"/>
              </a:cxn>
              <a:cxn ang="T13">
                <a:pos x="T6" y="T7"/>
              </a:cxn>
              <a:cxn ang="T14">
                <a:pos x="T8" y="T9"/>
              </a:cxn>
            </a:cxnLst>
            <a:rect l="T15" t="T16" r="T17" b="T18"/>
            <a:pathLst>
              <a:path w="248" h="1407">
                <a:moveTo>
                  <a:pt x="0" y="0"/>
                </a:moveTo>
                <a:lnTo>
                  <a:pt x="247" y="1406"/>
                </a:lnTo>
                <a:lnTo>
                  <a:pt x="247" y="709"/>
                </a:lnTo>
                <a:lnTo>
                  <a:pt x="0" y="0"/>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406546" name="Freeform 18"/>
          <p:cNvSpPr>
            <a:spLocks/>
          </p:cNvSpPr>
          <p:nvPr/>
        </p:nvSpPr>
        <p:spPr bwMode="auto">
          <a:xfrm>
            <a:off x="4538663" y="2716213"/>
            <a:ext cx="1898650" cy="1103312"/>
          </a:xfrm>
          <a:custGeom>
            <a:avLst/>
            <a:gdLst>
              <a:gd name="T0" fmla="*/ 2147483647 w 1196"/>
              <a:gd name="T1" fmla="*/ 0 h 695"/>
              <a:gd name="T2" fmla="*/ 0 w 1196"/>
              <a:gd name="T3" fmla="*/ 2147483647 h 695"/>
              <a:gd name="T4" fmla="*/ 2147483647 w 1196"/>
              <a:gd name="T5" fmla="*/ 2147483647 h 695"/>
              <a:gd name="T6" fmla="*/ 2147483647 w 1196"/>
              <a:gd name="T7" fmla="*/ 0 h 695"/>
              <a:gd name="T8" fmla="*/ 2147483647 w 1196"/>
              <a:gd name="T9" fmla="*/ 0 h 695"/>
              <a:gd name="T10" fmla="*/ 0 60000 65536"/>
              <a:gd name="T11" fmla="*/ 0 60000 65536"/>
              <a:gd name="T12" fmla="*/ 0 60000 65536"/>
              <a:gd name="T13" fmla="*/ 0 60000 65536"/>
              <a:gd name="T14" fmla="*/ 0 60000 65536"/>
              <a:gd name="T15" fmla="*/ 0 w 1196"/>
              <a:gd name="T16" fmla="*/ 0 h 695"/>
              <a:gd name="T17" fmla="*/ 1196 w 1196"/>
              <a:gd name="T18" fmla="*/ 695 h 695"/>
            </a:gdLst>
            <a:ahLst/>
            <a:cxnLst>
              <a:cxn ang="T10">
                <a:pos x="T0" y="T1"/>
              </a:cxn>
              <a:cxn ang="T11">
                <a:pos x="T2" y="T3"/>
              </a:cxn>
              <a:cxn ang="T12">
                <a:pos x="T4" y="T5"/>
              </a:cxn>
              <a:cxn ang="T13">
                <a:pos x="T6" y="T7"/>
              </a:cxn>
              <a:cxn ang="T14">
                <a:pos x="T8" y="T9"/>
              </a:cxn>
            </a:cxnLst>
            <a:rect l="T15" t="T16" r="T17" b="T18"/>
            <a:pathLst>
              <a:path w="1196" h="695">
                <a:moveTo>
                  <a:pt x="1195" y="0"/>
                </a:moveTo>
                <a:lnTo>
                  <a:pt x="0" y="352"/>
                </a:lnTo>
                <a:lnTo>
                  <a:pt x="1195" y="694"/>
                </a:lnTo>
                <a:lnTo>
                  <a:pt x="1195" y="0"/>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40" name="Rectangle 28"/>
          <p:cNvSpPr>
            <a:spLocks noGrp="1" noChangeArrowheads="1"/>
          </p:cNvSpPr>
          <p:nvPr>
            <p:ph type="title" idx="4294967295"/>
          </p:nvPr>
        </p:nvSpPr>
        <p:spPr>
          <a:xfrm>
            <a:off x="1258888" y="188913"/>
            <a:ext cx="7058025" cy="719137"/>
          </a:xfrm>
        </p:spPr>
        <p:txBody>
          <a:bodyPr lIns="0" tIns="18000" rIns="0" bIns="18000"/>
          <a:lstStyle/>
          <a:p>
            <a:pPr eaLnBrk="1" hangingPunct="1"/>
            <a:r>
              <a:rPr lang="en-US" altLang="en-US" dirty="0">
                <a:solidFill>
                  <a:schemeClr val="accent1"/>
                </a:solidFill>
              </a:rPr>
              <a:t>Individuals Rights (current)</a:t>
            </a:r>
          </a:p>
        </p:txBody>
      </p:sp>
      <p:grpSp>
        <p:nvGrpSpPr>
          <p:cNvPr id="2" name="Group 38"/>
          <p:cNvGrpSpPr>
            <a:grpSpLocks/>
          </p:cNvGrpSpPr>
          <p:nvPr/>
        </p:nvGrpSpPr>
        <p:grpSpPr bwMode="auto">
          <a:xfrm>
            <a:off x="395288" y="2736850"/>
            <a:ext cx="4171950" cy="1106488"/>
            <a:chOff x="344" y="2087"/>
            <a:chExt cx="2628" cy="697"/>
          </a:xfrm>
        </p:grpSpPr>
        <p:sp>
          <p:nvSpPr>
            <p:cNvPr id="18455" name="Freeform 16"/>
            <p:cNvSpPr>
              <a:spLocks/>
            </p:cNvSpPr>
            <p:nvPr/>
          </p:nvSpPr>
          <p:spPr bwMode="auto">
            <a:xfrm>
              <a:off x="1777" y="2087"/>
              <a:ext cx="1195" cy="695"/>
            </a:xfrm>
            <a:custGeom>
              <a:avLst/>
              <a:gdLst>
                <a:gd name="T0" fmla="*/ 1194 w 1195"/>
                <a:gd name="T1" fmla="*/ 352 h 695"/>
                <a:gd name="T2" fmla="*/ 0 w 1195"/>
                <a:gd name="T3" fmla="*/ 0 h 695"/>
                <a:gd name="T4" fmla="*/ 0 w 1195"/>
                <a:gd name="T5" fmla="*/ 694 h 695"/>
                <a:gd name="T6" fmla="*/ 1194 w 1195"/>
                <a:gd name="T7" fmla="*/ 352 h 695"/>
                <a:gd name="T8" fmla="*/ 1194 w 1195"/>
                <a:gd name="T9" fmla="*/ 352 h 695"/>
                <a:gd name="T10" fmla="*/ 0 60000 65536"/>
                <a:gd name="T11" fmla="*/ 0 60000 65536"/>
                <a:gd name="T12" fmla="*/ 0 60000 65536"/>
                <a:gd name="T13" fmla="*/ 0 60000 65536"/>
                <a:gd name="T14" fmla="*/ 0 60000 65536"/>
                <a:gd name="T15" fmla="*/ 0 w 1195"/>
                <a:gd name="T16" fmla="*/ 0 h 695"/>
                <a:gd name="T17" fmla="*/ 1195 w 1195"/>
                <a:gd name="T18" fmla="*/ 695 h 695"/>
              </a:gdLst>
              <a:ahLst/>
              <a:cxnLst>
                <a:cxn ang="T10">
                  <a:pos x="T0" y="T1"/>
                </a:cxn>
                <a:cxn ang="T11">
                  <a:pos x="T2" y="T3"/>
                </a:cxn>
                <a:cxn ang="T12">
                  <a:pos x="T4" y="T5"/>
                </a:cxn>
                <a:cxn ang="T13">
                  <a:pos x="T6" y="T7"/>
                </a:cxn>
                <a:cxn ang="T14">
                  <a:pos x="T8" y="T9"/>
                </a:cxn>
              </a:cxnLst>
              <a:rect l="T15" t="T16" r="T17" b="T18"/>
              <a:pathLst>
                <a:path w="1195" h="695">
                  <a:moveTo>
                    <a:pt x="1194" y="352"/>
                  </a:moveTo>
                  <a:lnTo>
                    <a:pt x="0" y="0"/>
                  </a:lnTo>
                  <a:lnTo>
                    <a:pt x="0" y="694"/>
                  </a:lnTo>
                  <a:lnTo>
                    <a:pt x="1194" y="352"/>
                  </a:lnTo>
                </a:path>
              </a:pathLst>
            </a:custGeom>
            <a:solidFill>
              <a:srgbClr val="FFFFFF"/>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56" name="Rectangle 29"/>
            <p:cNvSpPr>
              <a:spLocks noChangeArrowheads="1"/>
            </p:cNvSpPr>
            <p:nvPr/>
          </p:nvSpPr>
          <p:spPr bwMode="auto">
            <a:xfrm>
              <a:off x="344" y="2088"/>
              <a:ext cx="1424" cy="696"/>
            </a:xfrm>
            <a:prstGeom prst="rect">
              <a:avLst/>
            </a:prstGeom>
            <a:gradFill rotWithShape="1">
              <a:gsLst>
                <a:gs pos="0">
                  <a:srgbClr val="FFCCFF">
                    <a:alpha val="50998"/>
                  </a:srgbClr>
                </a:gs>
                <a:gs pos="100000">
                  <a:srgbClr val="FFEDFF">
                    <a:alpha val="50998"/>
                  </a:srgbClr>
                </a:gs>
              </a:gsLst>
              <a:lin ang="5400000" scaled="1"/>
            </a:gradFill>
            <a:ln w="28575">
              <a:solidFill>
                <a:schemeClr val="tx1"/>
              </a:solidFill>
              <a:miter lim="800000"/>
              <a:headEnd/>
              <a:tailEnd/>
            </a:ln>
          </p:spPr>
          <p:txBody>
            <a:bodyPr wrap="none"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30000"/>
                </a:spcAft>
                <a:buClr>
                  <a:srgbClr val="C0504D"/>
                </a:buClr>
                <a:buSzPct val="140000"/>
                <a:buFontTx/>
                <a:buNone/>
              </a:pPr>
              <a:r>
                <a:rPr lang="en-GB" altLang="en-US" sz="2000" b="1">
                  <a:solidFill>
                    <a:srgbClr val="000000"/>
                  </a:solidFill>
                </a:rPr>
                <a:t>Complain </a:t>
              </a:r>
            </a:p>
            <a:p>
              <a:pPr algn="ctr" fontAlgn="base">
                <a:spcBef>
                  <a:spcPct val="0"/>
                </a:spcBef>
                <a:spcAft>
                  <a:spcPct val="30000"/>
                </a:spcAft>
                <a:buClr>
                  <a:srgbClr val="C0504D"/>
                </a:buClr>
                <a:buSzPct val="140000"/>
                <a:buFontTx/>
                <a:buNone/>
              </a:pPr>
              <a:r>
                <a:rPr lang="en-GB" altLang="en-US" sz="2000" b="1">
                  <a:solidFill>
                    <a:srgbClr val="000000"/>
                  </a:solidFill>
                </a:rPr>
                <a:t>to the ICO</a:t>
              </a:r>
              <a:endParaRPr lang="en-US" altLang="en-US" sz="2000" b="1">
                <a:solidFill>
                  <a:srgbClr val="000000"/>
                </a:solidFill>
              </a:endParaRPr>
            </a:p>
          </p:txBody>
        </p:sp>
      </p:grpSp>
      <p:grpSp>
        <p:nvGrpSpPr>
          <p:cNvPr id="3" name="Group 37"/>
          <p:cNvGrpSpPr>
            <a:grpSpLocks/>
          </p:cNvGrpSpPr>
          <p:nvPr/>
        </p:nvGrpSpPr>
        <p:grpSpPr bwMode="auto">
          <a:xfrm>
            <a:off x="1908175" y="3300413"/>
            <a:ext cx="2659063" cy="2246312"/>
            <a:chOff x="1297" y="2442"/>
            <a:chExt cx="1675" cy="1415"/>
          </a:xfrm>
        </p:grpSpPr>
        <p:sp>
          <p:nvSpPr>
            <p:cNvPr id="18453" name="Freeform 10"/>
            <p:cNvSpPr>
              <a:spLocks/>
            </p:cNvSpPr>
            <p:nvPr/>
          </p:nvSpPr>
          <p:spPr bwMode="auto">
            <a:xfrm>
              <a:off x="1302" y="2442"/>
              <a:ext cx="1670" cy="710"/>
            </a:xfrm>
            <a:custGeom>
              <a:avLst/>
              <a:gdLst>
                <a:gd name="T0" fmla="*/ 1422 w 1670"/>
                <a:gd name="T1" fmla="*/ 709 h 710"/>
                <a:gd name="T2" fmla="*/ 1669 w 1670"/>
                <a:gd name="T3" fmla="*/ 0 h 710"/>
                <a:gd name="T4" fmla="*/ 0 w 1670"/>
                <a:gd name="T5" fmla="*/ 709 h 710"/>
                <a:gd name="T6" fmla="*/ 1422 w 1670"/>
                <a:gd name="T7" fmla="*/ 709 h 710"/>
                <a:gd name="T8" fmla="*/ 1422 w 1670"/>
                <a:gd name="T9" fmla="*/ 709 h 710"/>
                <a:gd name="T10" fmla="*/ 0 60000 65536"/>
                <a:gd name="T11" fmla="*/ 0 60000 65536"/>
                <a:gd name="T12" fmla="*/ 0 60000 65536"/>
                <a:gd name="T13" fmla="*/ 0 60000 65536"/>
                <a:gd name="T14" fmla="*/ 0 60000 65536"/>
                <a:gd name="T15" fmla="*/ 0 w 1670"/>
                <a:gd name="T16" fmla="*/ 0 h 710"/>
                <a:gd name="T17" fmla="*/ 1670 w 1670"/>
                <a:gd name="T18" fmla="*/ 710 h 710"/>
              </a:gdLst>
              <a:ahLst/>
              <a:cxnLst>
                <a:cxn ang="T10">
                  <a:pos x="T0" y="T1"/>
                </a:cxn>
                <a:cxn ang="T11">
                  <a:pos x="T2" y="T3"/>
                </a:cxn>
                <a:cxn ang="T12">
                  <a:pos x="T4" y="T5"/>
                </a:cxn>
                <a:cxn ang="T13">
                  <a:pos x="T6" y="T7"/>
                </a:cxn>
                <a:cxn ang="T14">
                  <a:pos x="T8" y="T9"/>
                </a:cxn>
              </a:cxnLst>
              <a:rect l="T15" t="T16" r="T17" b="T18"/>
              <a:pathLst>
                <a:path w="1670" h="710">
                  <a:moveTo>
                    <a:pt x="1422" y="709"/>
                  </a:moveTo>
                  <a:lnTo>
                    <a:pt x="1669" y="0"/>
                  </a:lnTo>
                  <a:lnTo>
                    <a:pt x="0" y="709"/>
                  </a:lnTo>
                  <a:lnTo>
                    <a:pt x="1422" y="709"/>
                  </a:lnTo>
                </a:path>
              </a:pathLst>
            </a:custGeom>
            <a:solidFill>
              <a:schemeClr val="bg1"/>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54" name="Rectangle 30"/>
            <p:cNvSpPr>
              <a:spLocks noChangeArrowheads="1"/>
            </p:cNvSpPr>
            <p:nvPr/>
          </p:nvSpPr>
          <p:spPr bwMode="auto">
            <a:xfrm>
              <a:off x="1297" y="3161"/>
              <a:ext cx="1424" cy="696"/>
            </a:xfrm>
            <a:prstGeom prst="rect">
              <a:avLst/>
            </a:prstGeom>
            <a:gradFill rotWithShape="1">
              <a:gsLst>
                <a:gs pos="0">
                  <a:srgbClr val="CC9900">
                    <a:alpha val="59000"/>
                  </a:srgbClr>
                </a:gs>
                <a:gs pos="100000">
                  <a:srgbClr val="EDDBA6">
                    <a:alpha val="62000"/>
                  </a:srgbClr>
                </a:gs>
              </a:gsLst>
              <a:lin ang="5400000" scaled="1"/>
            </a:gradFill>
            <a:ln w="28575">
              <a:solidFill>
                <a:schemeClr val="tx1"/>
              </a:solidFill>
              <a:miter lim="800000"/>
              <a:headEnd/>
              <a:tailEnd/>
            </a:ln>
          </p:spPr>
          <p:txBody>
            <a:bodyPr wrap="none"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30000"/>
                </a:spcAft>
                <a:buClr>
                  <a:srgbClr val="C0504D"/>
                </a:buClr>
                <a:buSzPct val="140000"/>
                <a:buFontTx/>
                <a:buNone/>
              </a:pPr>
              <a:r>
                <a:rPr lang="en-GB" altLang="en-US" sz="2000" b="1">
                  <a:solidFill>
                    <a:srgbClr val="000000"/>
                  </a:solidFill>
                </a:rPr>
                <a:t>Correct </a:t>
              </a:r>
            </a:p>
            <a:p>
              <a:pPr algn="ctr" fontAlgn="base">
                <a:spcBef>
                  <a:spcPct val="0"/>
                </a:spcBef>
                <a:spcAft>
                  <a:spcPct val="30000"/>
                </a:spcAft>
                <a:buClr>
                  <a:srgbClr val="C0504D"/>
                </a:buClr>
                <a:buSzPct val="140000"/>
                <a:buFontTx/>
                <a:buNone/>
              </a:pPr>
              <a:r>
                <a:rPr lang="en-GB" altLang="en-US" sz="2000" b="1">
                  <a:solidFill>
                    <a:srgbClr val="000000"/>
                  </a:solidFill>
                </a:rPr>
                <a:t>incorrect data</a:t>
              </a:r>
              <a:endParaRPr lang="en-US" altLang="en-US" sz="2000" b="1">
                <a:solidFill>
                  <a:srgbClr val="000000"/>
                </a:solidFill>
              </a:endParaRPr>
            </a:p>
          </p:txBody>
        </p:sp>
      </p:grpSp>
      <p:grpSp>
        <p:nvGrpSpPr>
          <p:cNvPr id="4" name="Group 36"/>
          <p:cNvGrpSpPr>
            <a:grpSpLocks/>
          </p:cNvGrpSpPr>
          <p:nvPr/>
        </p:nvGrpSpPr>
        <p:grpSpPr bwMode="auto">
          <a:xfrm>
            <a:off x="4565650" y="3300413"/>
            <a:ext cx="2665413" cy="2235200"/>
            <a:chOff x="2971" y="2442"/>
            <a:chExt cx="1679" cy="1408"/>
          </a:xfrm>
        </p:grpSpPr>
        <p:sp>
          <p:nvSpPr>
            <p:cNvPr id="18451" name="Freeform 13"/>
            <p:cNvSpPr>
              <a:spLocks/>
            </p:cNvSpPr>
            <p:nvPr/>
          </p:nvSpPr>
          <p:spPr bwMode="auto">
            <a:xfrm>
              <a:off x="2971" y="2442"/>
              <a:ext cx="1670" cy="710"/>
            </a:xfrm>
            <a:custGeom>
              <a:avLst/>
              <a:gdLst>
                <a:gd name="T0" fmla="*/ 247 w 1670"/>
                <a:gd name="T1" fmla="*/ 709 h 710"/>
                <a:gd name="T2" fmla="*/ 0 w 1670"/>
                <a:gd name="T3" fmla="*/ 0 h 710"/>
                <a:gd name="T4" fmla="*/ 1669 w 1670"/>
                <a:gd name="T5" fmla="*/ 709 h 710"/>
                <a:gd name="T6" fmla="*/ 247 w 1670"/>
                <a:gd name="T7" fmla="*/ 709 h 710"/>
                <a:gd name="T8" fmla="*/ 247 w 1670"/>
                <a:gd name="T9" fmla="*/ 709 h 710"/>
                <a:gd name="T10" fmla="*/ 0 60000 65536"/>
                <a:gd name="T11" fmla="*/ 0 60000 65536"/>
                <a:gd name="T12" fmla="*/ 0 60000 65536"/>
                <a:gd name="T13" fmla="*/ 0 60000 65536"/>
                <a:gd name="T14" fmla="*/ 0 60000 65536"/>
                <a:gd name="T15" fmla="*/ 0 w 1670"/>
                <a:gd name="T16" fmla="*/ 0 h 710"/>
                <a:gd name="T17" fmla="*/ 1670 w 1670"/>
                <a:gd name="T18" fmla="*/ 710 h 710"/>
              </a:gdLst>
              <a:ahLst/>
              <a:cxnLst>
                <a:cxn ang="T10">
                  <a:pos x="T0" y="T1"/>
                </a:cxn>
                <a:cxn ang="T11">
                  <a:pos x="T2" y="T3"/>
                </a:cxn>
                <a:cxn ang="T12">
                  <a:pos x="T4" y="T5"/>
                </a:cxn>
                <a:cxn ang="T13">
                  <a:pos x="T6" y="T7"/>
                </a:cxn>
                <a:cxn ang="T14">
                  <a:pos x="T8" y="T9"/>
                </a:cxn>
              </a:cxnLst>
              <a:rect l="T15" t="T16" r="T17" b="T18"/>
              <a:pathLst>
                <a:path w="1670" h="710">
                  <a:moveTo>
                    <a:pt x="247" y="709"/>
                  </a:moveTo>
                  <a:lnTo>
                    <a:pt x="0" y="0"/>
                  </a:lnTo>
                  <a:lnTo>
                    <a:pt x="1669" y="709"/>
                  </a:lnTo>
                  <a:lnTo>
                    <a:pt x="247" y="709"/>
                  </a:lnTo>
                </a:path>
              </a:pathLst>
            </a:custGeom>
            <a:solidFill>
              <a:schemeClr val="bg1"/>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52" name="Rectangle 31"/>
            <p:cNvSpPr>
              <a:spLocks noChangeArrowheads="1"/>
            </p:cNvSpPr>
            <p:nvPr/>
          </p:nvSpPr>
          <p:spPr bwMode="auto">
            <a:xfrm>
              <a:off x="3226" y="3154"/>
              <a:ext cx="1424" cy="696"/>
            </a:xfrm>
            <a:prstGeom prst="rect">
              <a:avLst/>
            </a:prstGeom>
            <a:gradFill rotWithShape="1">
              <a:gsLst>
                <a:gs pos="0">
                  <a:srgbClr val="FFFF66">
                    <a:alpha val="48000"/>
                  </a:srgbClr>
                </a:gs>
                <a:gs pos="100000">
                  <a:srgbClr val="FFFFC0">
                    <a:alpha val="48000"/>
                  </a:srgbClr>
                </a:gs>
              </a:gsLst>
              <a:lin ang="5400000" scaled="1"/>
            </a:gradFill>
            <a:ln w="28575">
              <a:solidFill>
                <a:schemeClr val="tx1"/>
              </a:solidFill>
              <a:miter lim="800000"/>
              <a:headEnd/>
              <a:tailEnd/>
            </a:ln>
          </p:spPr>
          <p:txBody>
            <a:bodyPr wrap="none"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30000"/>
                </a:spcAft>
                <a:buClr>
                  <a:srgbClr val="C0504D"/>
                </a:buClr>
                <a:buSzPct val="140000"/>
                <a:buFontTx/>
                <a:buNone/>
              </a:pPr>
              <a:r>
                <a:rPr lang="en-GB" altLang="en-US" sz="2000" b="1">
                  <a:solidFill>
                    <a:srgbClr val="000000"/>
                  </a:solidFill>
                </a:rPr>
                <a:t>Take action for </a:t>
              </a:r>
            </a:p>
            <a:p>
              <a:pPr algn="ctr" fontAlgn="base">
                <a:spcBef>
                  <a:spcPct val="0"/>
                </a:spcBef>
                <a:spcAft>
                  <a:spcPct val="30000"/>
                </a:spcAft>
                <a:buClr>
                  <a:srgbClr val="C0504D"/>
                </a:buClr>
                <a:buSzPct val="140000"/>
                <a:buFontTx/>
                <a:buNone/>
              </a:pPr>
              <a:r>
                <a:rPr lang="en-GB" altLang="en-US" sz="2000" b="1">
                  <a:solidFill>
                    <a:srgbClr val="000000"/>
                  </a:solidFill>
                </a:rPr>
                <a:t>compensation</a:t>
              </a:r>
              <a:endParaRPr lang="en-US" altLang="en-US" sz="2000" b="1">
                <a:solidFill>
                  <a:srgbClr val="000000"/>
                </a:solidFill>
              </a:endParaRPr>
            </a:p>
          </p:txBody>
        </p:sp>
      </p:grpSp>
      <p:sp>
        <p:nvSpPr>
          <p:cNvPr id="406560" name="Rectangle 32"/>
          <p:cNvSpPr>
            <a:spLocks noChangeArrowheads="1"/>
          </p:cNvSpPr>
          <p:nvPr/>
        </p:nvSpPr>
        <p:spPr bwMode="auto">
          <a:xfrm>
            <a:off x="6456363" y="2741613"/>
            <a:ext cx="2260600" cy="1104900"/>
          </a:xfrm>
          <a:prstGeom prst="rect">
            <a:avLst/>
          </a:prstGeom>
          <a:gradFill rotWithShape="1">
            <a:gsLst>
              <a:gs pos="0">
                <a:schemeClr val="accent1">
                  <a:alpha val="42999"/>
                </a:schemeClr>
              </a:gs>
              <a:gs pos="100000">
                <a:schemeClr val="accent1">
                  <a:gamma/>
                  <a:tint val="44314"/>
                  <a:invGamma/>
                  <a:alpha val="46001"/>
                </a:schemeClr>
              </a:gs>
            </a:gsLst>
            <a:lin ang="5400000" scaled="1"/>
          </a:gradFill>
          <a:ln w="2857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fontAlgn="base">
              <a:spcBef>
                <a:spcPct val="0"/>
              </a:spcBef>
              <a:spcAft>
                <a:spcPct val="30000"/>
              </a:spcAft>
              <a:buClr>
                <a:srgbClr val="C0504D"/>
              </a:buClr>
              <a:buSzPct val="140000"/>
              <a:defRPr/>
            </a:pPr>
            <a:r>
              <a:rPr lang="en-GB" altLang="en-US" sz="2000" b="1">
                <a:solidFill>
                  <a:srgbClr val="000000"/>
                </a:solidFill>
                <a:latin typeface="Arial" charset="0"/>
              </a:rPr>
              <a:t>Prevent </a:t>
            </a:r>
          </a:p>
          <a:p>
            <a:pPr algn="ctr" fontAlgn="base">
              <a:spcBef>
                <a:spcPct val="0"/>
              </a:spcBef>
              <a:spcAft>
                <a:spcPct val="30000"/>
              </a:spcAft>
              <a:buClr>
                <a:srgbClr val="C0504D"/>
              </a:buClr>
              <a:buSzPct val="140000"/>
              <a:defRPr/>
            </a:pPr>
            <a:r>
              <a:rPr lang="en-GB" altLang="en-US" sz="2000" b="1">
                <a:solidFill>
                  <a:srgbClr val="000000"/>
                </a:solidFill>
                <a:latin typeface="Arial" charset="0"/>
              </a:rPr>
              <a:t>processing for </a:t>
            </a:r>
          </a:p>
          <a:p>
            <a:pPr algn="ctr" fontAlgn="base">
              <a:spcBef>
                <a:spcPct val="0"/>
              </a:spcBef>
              <a:spcAft>
                <a:spcPct val="30000"/>
              </a:spcAft>
              <a:buClr>
                <a:srgbClr val="C0504D"/>
              </a:buClr>
              <a:buSzPct val="140000"/>
              <a:defRPr/>
            </a:pPr>
            <a:r>
              <a:rPr lang="en-GB" altLang="en-US" sz="2000" b="1">
                <a:solidFill>
                  <a:srgbClr val="000000"/>
                </a:solidFill>
                <a:latin typeface="Arial" charset="0"/>
              </a:rPr>
              <a:t>direct marketing</a:t>
            </a:r>
            <a:endParaRPr lang="en-US" altLang="en-US" sz="2000" b="1">
              <a:solidFill>
                <a:srgbClr val="000000"/>
              </a:solidFill>
              <a:latin typeface="Arial" charset="0"/>
            </a:endParaRPr>
          </a:p>
        </p:txBody>
      </p:sp>
      <p:grpSp>
        <p:nvGrpSpPr>
          <p:cNvPr id="5" name="Group 35"/>
          <p:cNvGrpSpPr>
            <a:grpSpLocks/>
          </p:cNvGrpSpPr>
          <p:nvPr/>
        </p:nvGrpSpPr>
        <p:grpSpPr bwMode="auto">
          <a:xfrm>
            <a:off x="4565650" y="1052513"/>
            <a:ext cx="2652713" cy="2244725"/>
            <a:chOff x="2971" y="1026"/>
            <a:chExt cx="1671" cy="1414"/>
          </a:xfrm>
        </p:grpSpPr>
        <p:sp>
          <p:nvSpPr>
            <p:cNvPr id="18449" name="Freeform 7"/>
            <p:cNvSpPr>
              <a:spLocks/>
            </p:cNvSpPr>
            <p:nvPr/>
          </p:nvSpPr>
          <p:spPr bwMode="auto">
            <a:xfrm>
              <a:off x="2971" y="1728"/>
              <a:ext cx="1670" cy="712"/>
            </a:xfrm>
            <a:custGeom>
              <a:avLst/>
              <a:gdLst>
                <a:gd name="T0" fmla="*/ 247 w 1670"/>
                <a:gd name="T1" fmla="*/ 0 h 712"/>
                <a:gd name="T2" fmla="*/ 0 w 1670"/>
                <a:gd name="T3" fmla="*/ 711 h 712"/>
                <a:gd name="T4" fmla="*/ 1669 w 1670"/>
                <a:gd name="T5" fmla="*/ 0 h 712"/>
                <a:gd name="T6" fmla="*/ 247 w 1670"/>
                <a:gd name="T7" fmla="*/ 0 h 712"/>
                <a:gd name="T8" fmla="*/ 247 w 1670"/>
                <a:gd name="T9" fmla="*/ 0 h 712"/>
                <a:gd name="T10" fmla="*/ 0 60000 65536"/>
                <a:gd name="T11" fmla="*/ 0 60000 65536"/>
                <a:gd name="T12" fmla="*/ 0 60000 65536"/>
                <a:gd name="T13" fmla="*/ 0 60000 65536"/>
                <a:gd name="T14" fmla="*/ 0 60000 65536"/>
                <a:gd name="T15" fmla="*/ 0 w 1670"/>
                <a:gd name="T16" fmla="*/ 0 h 712"/>
                <a:gd name="T17" fmla="*/ 1670 w 1670"/>
                <a:gd name="T18" fmla="*/ 712 h 712"/>
              </a:gdLst>
              <a:ahLst/>
              <a:cxnLst>
                <a:cxn ang="T10">
                  <a:pos x="T0" y="T1"/>
                </a:cxn>
                <a:cxn ang="T11">
                  <a:pos x="T2" y="T3"/>
                </a:cxn>
                <a:cxn ang="T12">
                  <a:pos x="T4" y="T5"/>
                </a:cxn>
                <a:cxn ang="T13">
                  <a:pos x="T6" y="T7"/>
                </a:cxn>
                <a:cxn ang="T14">
                  <a:pos x="T8" y="T9"/>
                </a:cxn>
              </a:cxnLst>
              <a:rect l="T15" t="T16" r="T17" b="T18"/>
              <a:pathLst>
                <a:path w="1670" h="712">
                  <a:moveTo>
                    <a:pt x="247" y="0"/>
                  </a:moveTo>
                  <a:lnTo>
                    <a:pt x="0" y="711"/>
                  </a:lnTo>
                  <a:lnTo>
                    <a:pt x="1669" y="0"/>
                  </a:lnTo>
                  <a:lnTo>
                    <a:pt x="247" y="0"/>
                  </a:lnTo>
                </a:path>
              </a:pathLst>
            </a:custGeom>
            <a:solidFill>
              <a:schemeClr val="bg1"/>
            </a:solidFill>
            <a:ln w="28575">
              <a:solidFill>
                <a:srgbClr val="000000"/>
              </a:solidFill>
              <a:round/>
              <a:headEnd/>
              <a:tailEnd/>
            </a:ln>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50" name="Rectangle 33"/>
            <p:cNvSpPr>
              <a:spLocks noChangeArrowheads="1"/>
            </p:cNvSpPr>
            <p:nvPr/>
          </p:nvSpPr>
          <p:spPr bwMode="auto">
            <a:xfrm>
              <a:off x="3218" y="1026"/>
              <a:ext cx="1424" cy="696"/>
            </a:xfrm>
            <a:prstGeom prst="rect">
              <a:avLst/>
            </a:prstGeom>
            <a:gradFill rotWithShape="1">
              <a:gsLst>
                <a:gs pos="0">
                  <a:srgbClr val="FF6600">
                    <a:alpha val="43999"/>
                  </a:srgbClr>
                </a:gs>
                <a:gs pos="100000">
                  <a:srgbClr val="FFB686">
                    <a:alpha val="46001"/>
                  </a:srgbClr>
                </a:gs>
              </a:gsLst>
              <a:lin ang="5400000" scaled="1"/>
            </a:gradFill>
            <a:ln w="28575">
              <a:solidFill>
                <a:schemeClr val="tx1"/>
              </a:solidFill>
              <a:miter lim="800000"/>
              <a:headEnd/>
              <a:tailEnd/>
            </a:ln>
          </p:spPr>
          <p:txBody>
            <a:bodyPr wrap="none"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30000"/>
                </a:spcAft>
                <a:buClr>
                  <a:srgbClr val="C0504D"/>
                </a:buClr>
                <a:buSzPct val="140000"/>
                <a:buFontTx/>
                <a:buNone/>
              </a:pPr>
              <a:r>
                <a:rPr lang="en-GB" altLang="en-US" sz="2000" b="1">
                  <a:solidFill>
                    <a:srgbClr val="000000"/>
                  </a:solidFill>
                </a:rPr>
                <a:t>Prevent </a:t>
              </a:r>
            </a:p>
            <a:p>
              <a:pPr algn="ctr" fontAlgn="base">
                <a:spcBef>
                  <a:spcPct val="0"/>
                </a:spcBef>
                <a:spcAft>
                  <a:spcPct val="30000"/>
                </a:spcAft>
                <a:buClr>
                  <a:srgbClr val="C0504D"/>
                </a:buClr>
                <a:buSzPct val="140000"/>
                <a:buFontTx/>
                <a:buNone/>
              </a:pPr>
              <a:r>
                <a:rPr lang="en-GB" altLang="en-US" sz="2000" b="1">
                  <a:solidFill>
                    <a:srgbClr val="000000"/>
                  </a:solidFill>
                </a:rPr>
                <a:t>processing likely </a:t>
              </a:r>
            </a:p>
            <a:p>
              <a:pPr algn="ctr" fontAlgn="base">
                <a:spcBef>
                  <a:spcPct val="0"/>
                </a:spcBef>
                <a:spcAft>
                  <a:spcPct val="30000"/>
                </a:spcAft>
                <a:buClr>
                  <a:srgbClr val="C0504D"/>
                </a:buClr>
                <a:buSzPct val="140000"/>
                <a:buFontTx/>
                <a:buNone/>
              </a:pPr>
              <a:r>
                <a:rPr lang="en-GB" altLang="en-US" sz="2000" b="1">
                  <a:solidFill>
                    <a:srgbClr val="000000"/>
                  </a:solidFill>
                </a:rPr>
                <a:t>to cause harm</a:t>
              </a:r>
              <a:endParaRPr lang="en-US" altLang="en-US" sz="2000" b="1">
                <a:solidFill>
                  <a:srgbClr val="000000"/>
                </a:solidFill>
              </a:endParaRPr>
            </a:p>
          </p:txBody>
        </p:sp>
      </p:grpSp>
      <p:grpSp>
        <p:nvGrpSpPr>
          <p:cNvPr id="6" name="Group 39"/>
          <p:cNvGrpSpPr>
            <a:grpSpLocks/>
          </p:cNvGrpSpPr>
          <p:nvPr/>
        </p:nvGrpSpPr>
        <p:grpSpPr bwMode="auto">
          <a:xfrm>
            <a:off x="1897063" y="1052513"/>
            <a:ext cx="2670175" cy="2244725"/>
            <a:chOff x="1290" y="1026"/>
            <a:chExt cx="1682" cy="1414"/>
          </a:xfrm>
        </p:grpSpPr>
        <p:sp>
          <p:nvSpPr>
            <p:cNvPr id="18447" name="Freeform 4"/>
            <p:cNvSpPr>
              <a:spLocks/>
            </p:cNvSpPr>
            <p:nvPr/>
          </p:nvSpPr>
          <p:spPr bwMode="auto">
            <a:xfrm>
              <a:off x="1302" y="1728"/>
              <a:ext cx="1670" cy="712"/>
            </a:xfrm>
            <a:custGeom>
              <a:avLst/>
              <a:gdLst>
                <a:gd name="T0" fmla="*/ 1422 w 1670"/>
                <a:gd name="T1" fmla="*/ 0 h 712"/>
                <a:gd name="T2" fmla="*/ 1669 w 1670"/>
                <a:gd name="T3" fmla="*/ 711 h 712"/>
                <a:gd name="T4" fmla="*/ 0 w 1670"/>
                <a:gd name="T5" fmla="*/ 0 h 712"/>
                <a:gd name="T6" fmla="*/ 1422 w 1670"/>
                <a:gd name="T7" fmla="*/ 0 h 712"/>
                <a:gd name="T8" fmla="*/ 1422 w 1670"/>
                <a:gd name="T9" fmla="*/ 0 h 712"/>
                <a:gd name="T10" fmla="*/ 0 60000 65536"/>
                <a:gd name="T11" fmla="*/ 0 60000 65536"/>
                <a:gd name="T12" fmla="*/ 0 60000 65536"/>
                <a:gd name="T13" fmla="*/ 0 60000 65536"/>
                <a:gd name="T14" fmla="*/ 0 60000 65536"/>
                <a:gd name="T15" fmla="*/ 0 w 1670"/>
                <a:gd name="T16" fmla="*/ 0 h 712"/>
                <a:gd name="T17" fmla="*/ 1670 w 1670"/>
                <a:gd name="T18" fmla="*/ 712 h 712"/>
              </a:gdLst>
              <a:ahLst/>
              <a:cxnLst>
                <a:cxn ang="T10">
                  <a:pos x="T0" y="T1"/>
                </a:cxn>
                <a:cxn ang="T11">
                  <a:pos x="T2" y="T3"/>
                </a:cxn>
                <a:cxn ang="T12">
                  <a:pos x="T4" y="T5"/>
                </a:cxn>
                <a:cxn ang="T13">
                  <a:pos x="T6" y="T7"/>
                </a:cxn>
                <a:cxn ang="T14">
                  <a:pos x="T8" y="T9"/>
                </a:cxn>
              </a:cxnLst>
              <a:rect l="T15" t="T16" r="T17" b="T18"/>
              <a:pathLst>
                <a:path w="1670" h="712">
                  <a:moveTo>
                    <a:pt x="1422" y="0"/>
                  </a:moveTo>
                  <a:lnTo>
                    <a:pt x="1669" y="711"/>
                  </a:lnTo>
                  <a:lnTo>
                    <a:pt x="0" y="0"/>
                  </a:lnTo>
                  <a:lnTo>
                    <a:pt x="1422" y="0"/>
                  </a:lnTo>
                </a:path>
              </a:pathLst>
            </a:custGeom>
            <a:noFill/>
            <a:ln w="28575">
              <a:solidFill>
                <a:srgbClr val="000000"/>
              </a:solidFill>
              <a:round/>
              <a:headEnd/>
              <a:tailEnd/>
            </a:ln>
            <a:extLst>
              <a:ext uri="{909E8E84-426E-40DD-AFC4-6F175D3DCCD1}">
                <a14:hiddenFill xmlns:a14="http://schemas.microsoft.com/office/drawing/2010/main">
                  <a:gradFill rotWithShape="1">
                    <a:gsLst>
                      <a:gs pos="0">
                        <a:srgbClr val="00FF00">
                          <a:alpha val="50998"/>
                        </a:srgbClr>
                      </a:gs>
                      <a:gs pos="100000">
                        <a:srgbClr val="D7FFD7">
                          <a:alpha val="51999"/>
                        </a:srgbClr>
                      </a:gs>
                    </a:gsLst>
                    <a:lin ang="5400000" scaled="1"/>
                  </a:gradFill>
                </a14:hiddenFill>
              </a:ext>
            </a:extLst>
          </p:spPr>
          <p:txBody>
            <a:bodyP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8448" name="Rectangle 34"/>
            <p:cNvSpPr>
              <a:spLocks noChangeArrowheads="1"/>
            </p:cNvSpPr>
            <p:nvPr/>
          </p:nvSpPr>
          <p:spPr bwMode="auto">
            <a:xfrm>
              <a:off x="1290" y="1026"/>
              <a:ext cx="1424" cy="696"/>
            </a:xfrm>
            <a:prstGeom prst="rect">
              <a:avLst/>
            </a:prstGeom>
            <a:gradFill rotWithShape="1">
              <a:gsLst>
                <a:gs pos="0">
                  <a:srgbClr val="00FF00">
                    <a:alpha val="50998"/>
                  </a:srgbClr>
                </a:gs>
                <a:gs pos="100000">
                  <a:srgbClr val="B6FFB6">
                    <a:alpha val="51999"/>
                  </a:srgbClr>
                </a:gs>
              </a:gsLst>
              <a:lin ang="5400000" scaled="1"/>
            </a:gradFill>
            <a:ln w="28575">
              <a:solidFill>
                <a:schemeClr val="tx1"/>
              </a:solidFill>
              <a:miter lim="800000"/>
              <a:headEnd/>
              <a:tailEnd/>
            </a:ln>
          </p:spPr>
          <p:txBody>
            <a:bodyPr wrap="none"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30000"/>
                </a:spcAft>
                <a:buClr>
                  <a:srgbClr val="C0504D"/>
                </a:buClr>
                <a:buSzPct val="140000"/>
                <a:buFontTx/>
                <a:buNone/>
              </a:pPr>
              <a:r>
                <a:rPr lang="en-GB" altLang="en-US" sz="2000" b="1">
                  <a:solidFill>
                    <a:srgbClr val="000000"/>
                  </a:solidFill>
                </a:rPr>
                <a:t>Subject Access </a:t>
              </a:r>
            </a:p>
            <a:p>
              <a:pPr algn="ctr" fontAlgn="base">
                <a:spcBef>
                  <a:spcPct val="0"/>
                </a:spcBef>
                <a:spcAft>
                  <a:spcPct val="30000"/>
                </a:spcAft>
                <a:buClr>
                  <a:srgbClr val="C0504D"/>
                </a:buClr>
                <a:buSzPct val="140000"/>
                <a:buFontTx/>
                <a:buNone/>
              </a:pPr>
              <a:r>
                <a:rPr lang="en-GB" altLang="en-US" sz="2000" b="1">
                  <a:solidFill>
                    <a:srgbClr val="000000"/>
                  </a:solidFill>
                </a:rPr>
                <a:t>Request</a:t>
              </a:r>
              <a:endParaRPr lang="en-US" altLang="en-US" sz="2000" b="1">
                <a:solidFill>
                  <a:srgbClr val="000000"/>
                </a:solidFill>
              </a:endParaRPr>
            </a:p>
          </p:txBody>
        </p:sp>
      </p:grpSp>
    </p:spTree>
    <p:extLst>
      <p:ext uri="{BB962C8B-B14F-4D97-AF65-F5344CB8AC3E}">
        <p14:creationId xmlns:p14="http://schemas.microsoft.com/office/powerpoint/2010/main" val="227131229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6533"/>
                                        </p:tgtEl>
                                        <p:attrNameLst>
                                          <p:attrName>style.visibility</p:attrName>
                                        </p:attrNameLst>
                                      </p:cBhvr>
                                      <p:to>
                                        <p:strVal val="visible"/>
                                      </p:to>
                                    </p:set>
                                    <p:animEffect transition="in" filter="dissolve">
                                      <p:cBhvr>
                                        <p:cTn id="10" dur="500"/>
                                        <p:tgtEl>
                                          <p:spTgt spid="406533"/>
                                        </p:tgtEl>
                                      </p:cBhvr>
                                    </p:animEffect>
                                  </p:childTnLst>
                                </p:cTn>
                              </p:par>
                            </p:childTnLst>
                          </p:cTn>
                        </p:par>
                        <p:par>
                          <p:cTn id="11" fill="hold" nodeType="afterGroup">
                            <p:stCondLst>
                              <p:cond delay="500"/>
                            </p:stCondLst>
                            <p:childTnLst>
                              <p:par>
                                <p:cTn id="12" presetID="9"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406536"/>
                                        </p:tgtEl>
                                        <p:attrNameLst>
                                          <p:attrName>style.visibility</p:attrName>
                                        </p:attrNameLst>
                                      </p:cBhvr>
                                      <p:to>
                                        <p:strVal val="visible"/>
                                      </p:to>
                                    </p:set>
                                    <p:animEffect transition="in" filter="dissolve">
                                      <p:cBhvr>
                                        <p:cTn id="17" dur="500"/>
                                        <p:tgtEl>
                                          <p:spTgt spid="406536"/>
                                        </p:tgtEl>
                                      </p:cBhvr>
                                    </p:animEffect>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406546"/>
                                        </p:tgtEl>
                                        <p:attrNameLst>
                                          <p:attrName>style.visibility</p:attrName>
                                        </p:attrNameLst>
                                      </p:cBhvr>
                                      <p:to>
                                        <p:strVal val="visible"/>
                                      </p:to>
                                    </p:set>
                                    <p:animEffect transition="in" filter="dissolve">
                                      <p:cBhvr>
                                        <p:cTn id="21" dur="500"/>
                                        <p:tgtEl>
                                          <p:spTgt spid="40654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06560"/>
                                        </p:tgtEl>
                                        <p:attrNameLst>
                                          <p:attrName>style.visibility</p:attrName>
                                        </p:attrNameLst>
                                      </p:cBhvr>
                                      <p:to>
                                        <p:strVal val="visible"/>
                                      </p:to>
                                    </p:set>
                                    <p:animEffect transition="in" filter="dissolve">
                                      <p:cBhvr>
                                        <p:cTn id="24" dur="500"/>
                                        <p:tgtEl>
                                          <p:spTgt spid="406560"/>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ssolve">
                                      <p:cBhvr>
                                        <p:cTn id="28" dur="500"/>
                                        <p:tgtEl>
                                          <p:spTgt spid="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406542"/>
                                        </p:tgtEl>
                                        <p:attrNameLst>
                                          <p:attrName>style.visibility</p:attrName>
                                        </p:attrNameLst>
                                      </p:cBhvr>
                                      <p:to>
                                        <p:strVal val="visible"/>
                                      </p:to>
                                    </p:set>
                                    <p:animEffect transition="in" filter="dissolve">
                                      <p:cBhvr>
                                        <p:cTn id="31" dur="500"/>
                                        <p:tgtEl>
                                          <p:spTgt spid="406542"/>
                                        </p:tgtEl>
                                      </p:cBhvr>
                                    </p:animEffect>
                                  </p:childTnLst>
                                </p:cTn>
                              </p:par>
                            </p:childTnLst>
                          </p:cTn>
                        </p:par>
                        <p:par>
                          <p:cTn id="32" fill="hold" nodeType="afterGroup">
                            <p:stCondLst>
                              <p:cond delay="2000"/>
                            </p:stCondLst>
                            <p:childTnLst>
                              <p:par>
                                <p:cTn id="33" presetID="9"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406539"/>
                                        </p:tgtEl>
                                        <p:attrNameLst>
                                          <p:attrName>style.visibility</p:attrName>
                                        </p:attrNameLst>
                                      </p:cBhvr>
                                      <p:to>
                                        <p:strVal val="visible"/>
                                      </p:to>
                                    </p:set>
                                    <p:animEffect transition="in" filter="dissolve">
                                      <p:cBhvr>
                                        <p:cTn id="38" dur="500"/>
                                        <p:tgtEl>
                                          <p:spTgt spid="406539"/>
                                        </p:tgtEl>
                                      </p:cBhvr>
                                    </p:animEffect>
                                  </p:childTnLst>
                                </p:cTn>
                              </p:par>
                            </p:childTnLst>
                          </p:cTn>
                        </p:par>
                        <p:par>
                          <p:cTn id="39" fill="hold" nodeType="afterGroup">
                            <p:stCondLst>
                              <p:cond delay="2500"/>
                            </p:stCondLst>
                            <p:childTnLst>
                              <p:par>
                                <p:cTn id="40" presetID="9" presetClass="entr" presetSubtype="0"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dissolv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3" grpId="0" animBg="1"/>
      <p:bldP spid="406536" grpId="0" animBg="1"/>
      <p:bldP spid="406539" grpId="0" animBg="1"/>
      <p:bldP spid="406542" grpId="0" animBg="1"/>
      <p:bldP spid="406546" grpId="0" animBg="1"/>
      <p:bldP spid="4065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0"/>
            <a:ext cx="8229600" cy="1143000"/>
          </a:xfrm>
        </p:spPr>
        <p:txBody>
          <a:bodyPr/>
          <a:lstStyle/>
          <a:p>
            <a:r>
              <a:rPr lang="en-GB" altLang="en-US"/>
              <a:t>GDPR</a:t>
            </a:r>
          </a:p>
        </p:txBody>
      </p:sp>
      <p:sp>
        <p:nvSpPr>
          <p:cNvPr id="19459" name="Content Placeholder 2"/>
          <p:cNvSpPr>
            <a:spLocks noGrp="1"/>
          </p:cNvSpPr>
          <p:nvPr>
            <p:ph idx="1"/>
          </p:nvPr>
        </p:nvSpPr>
        <p:spPr>
          <a:xfrm>
            <a:off x="827088" y="1052513"/>
            <a:ext cx="7870825" cy="4525962"/>
          </a:xfrm>
        </p:spPr>
        <p:txBody>
          <a:bodyPr/>
          <a:lstStyle/>
          <a:p>
            <a:r>
              <a:rPr lang="en-GB" altLang="en-US"/>
              <a:t>The right to be informed</a:t>
            </a:r>
          </a:p>
          <a:p>
            <a:r>
              <a:rPr lang="en-GB" altLang="en-US"/>
              <a:t>The right of access</a:t>
            </a:r>
          </a:p>
          <a:p>
            <a:r>
              <a:rPr lang="en-GB" altLang="en-US"/>
              <a:t>The right to rectification</a:t>
            </a:r>
          </a:p>
          <a:p>
            <a:r>
              <a:rPr lang="en-GB" altLang="en-US"/>
              <a:t>The right to erasure</a:t>
            </a:r>
          </a:p>
          <a:p>
            <a:r>
              <a:rPr lang="en-GB" altLang="en-US"/>
              <a:t>The right to restrict processing</a:t>
            </a:r>
          </a:p>
          <a:p>
            <a:r>
              <a:rPr lang="en-GB" altLang="en-US"/>
              <a:t>The right to data portability</a:t>
            </a:r>
          </a:p>
          <a:p>
            <a:r>
              <a:rPr lang="en-GB" altLang="en-US"/>
              <a:t>The right to object</a:t>
            </a:r>
          </a:p>
          <a:p>
            <a:r>
              <a:rPr lang="en-GB" altLang="en-US"/>
              <a:t>Rights in relation to automated decision making and profiling</a:t>
            </a:r>
          </a:p>
          <a:p>
            <a:endParaRPr lang="en-GB" altLang="en-US"/>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224672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B397CC1-CC7B-4EFB-9DD1-8A68AAD118BF}" type="datetime1">
              <a:rPr lang="en-GB">
                <a:solidFill>
                  <a:srgbClr val="000000">
                    <a:tint val="75000"/>
                  </a:srgbClr>
                </a:solidFill>
              </a:rPr>
              <a:pPr>
                <a:defRPr/>
              </a:pPr>
              <a:t>02/05/2018</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p>
            <a:pPr>
              <a:defRPr/>
            </a:pPr>
            <a:r>
              <a:rPr lang="en-GB" altLang="en-US"/>
              <a:t>Information Resilience &amp; Transparency Team</a:t>
            </a:r>
          </a:p>
        </p:txBody>
      </p:sp>
      <p:sp>
        <p:nvSpPr>
          <p:cNvPr id="20484" name="Rectangle 2"/>
          <p:cNvSpPr>
            <a:spLocks noGrp="1"/>
          </p:cNvSpPr>
          <p:nvPr>
            <p:ph type="title"/>
          </p:nvPr>
        </p:nvSpPr>
        <p:spPr>
          <a:xfrm>
            <a:off x="684213" y="404813"/>
            <a:ext cx="7772400" cy="1143000"/>
          </a:xfrm>
        </p:spPr>
        <p:txBody>
          <a:bodyPr/>
          <a:lstStyle/>
          <a:p>
            <a:pPr eaLnBrk="1" hangingPunct="1"/>
            <a:r>
              <a:rPr lang="en-GB" altLang="en-US" dirty="0">
                <a:solidFill>
                  <a:schemeClr val="accent1"/>
                </a:solidFill>
              </a:rPr>
              <a:t>Subject Access (current)</a:t>
            </a:r>
          </a:p>
        </p:txBody>
      </p:sp>
      <p:sp>
        <p:nvSpPr>
          <p:cNvPr id="20485" name="Rectangle 3"/>
          <p:cNvSpPr>
            <a:spLocks noGrp="1"/>
          </p:cNvSpPr>
          <p:nvPr>
            <p:ph type="body" idx="1"/>
          </p:nvPr>
        </p:nvSpPr>
        <p:spPr>
          <a:xfrm>
            <a:off x="755650" y="1773238"/>
            <a:ext cx="7916863" cy="4097337"/>
          </a:xfrm>
        </p:spPr>
        <p:txBody>
          <a:bodyPr/>
          <a:lstStyle/>
          <a:p>
            <a:pPr eaLnBrk="1" hangingPunct="1">
              <a:buClr>
                <a:schemeClr val="accent2"/>
              </a:buClr>
              <a:buFont typeface="Arial" charset="0"/>
              <a:buNone/>
            </a:pPr>
            <a:r>
              <a:rPr lang="en-US" altLang="en-US" sz="2300">
                <a:latin typeface="Verdana" pitchFamily="34" charset="0"/>
              </a:rPr>
              <a:t>  	</a:t>
            </a:r>
            <a:r>
              <a:rPr lang="en-US" altLang="en-US"/>
              <a:t>Right of Subject Access lets individuals find </a:t>
            </a:r>
          </a:p>
          <a:p>
            <a:pPr eaLnBrk="1" hangingPunct="1">
              <a:buClr>
                <a:schemeClr val="accent2"/>
              </a:buClr>
              <a:buFont typeface="Arial" charset="0"/>
              <a:buNone/>
            </a:pPr>
            <a:r>
              <a:rPr lang="en-US" altLang="en-US"/>
              <a:t>	out what information is held about them</a:t>
            </a:r>
          </a:p>
          <a:p>
            <a:pPr eaLnBrk="1" hangingPunct="1">
              <a:buClr>
                <a:schemeClr val="accent2"/>
              </a:buClr>
              <a:buFont typeface="Arial" charset="0"/>
              <a:buNone/>
            </a:pPr>
            <a:endParaRPr lang="en-US" altLang="en-US" sz="1000"/>
          </a:p>
          <a:p>
            <a:pPr eaLnBrk="1" hangingPunct="1">
              <a:buClr>
                <a:schemeClr val="accent2"/>
              </a:buClr>
            </a:pPr>
            <a:endParaRPr lang="en-US" altLang="en-US" sz="1000"/>
          </a:p>
          <a:p>
            <a:pPr lvl="1" eaLnBrk="1" hangingPunct="1">
              <a:buClr>
                <a:schemeClr val="accent1"/>
              </a:buClr>
            </a:pPr>
            <a:r>
              <a:rPr lang="en-US" altLang="en-US" sz="2800"/>
              <a:t>Request must be in writing </a:t>
            </a:r>
          </a:p>
          <a:p>
            <a:pPr lvl="1" eaLnBrk="1" hangingPunct="1">
              <a:buClr>
                <a:schemeClr val="accent1"/>
              </a:buClr>
              <a:buFont typeface="Arial" charset="0"/>
              <a:buNone/>
            </a:pPr>
            <a:endParaRPr lang="en-US" altLang="en-US" sz="1000"/>
          </a:p>
          <a:p>
            <a:pPr lvl="1" eaLnBrk="1" hangingPunct="1">
              <a:buClr>
                <a:schemeClr val="accent1"/>
              </a:buClr>
            </a:pPr>
            <a:r>
              <a:rPr lang="en-US" altLang="en-US" sz="2800"/>
              <a:t>Can charge a £10 fee</a:t>
            </a:r>
          </a:p>
          <a:p>
            <a:pPr lvl="1" eaLnBrk="1" hangingPunct="1">
              <a:buClr>
                <a:schemeClr val="accent1"/>
              </a:buClr>
              <a:buFont typeface="Arial" charset="0"/>
              <a:buNone/>
            </a:pPr>
            <a:endParaRPr lang="en-US" altLang="en-US" sz="1000"/>
          </a:p>
          <a:p>
            <a:pPr lvl="1" eaLnBrk="1" hangingPunct="1">
              <a:buClr>
                <a:schemeClr val="accent1"/>
              </a:buClr>
            </a:pPr>
            <a:r>
              <a:rPr lang="en-US" altLang="en-US" sz="2800"/>
              <a:t>Must respond within 40 calendar days</a:t>
            </a:r>
          </a:p>
          <a:p>
            <a:pPr lvl="1" eaLnBrk="1" hangingPunct="1">
              <a:buClr>
                <a:schemeClr val="accent1"/>
              </a:buClr>
              <a:buFont typeface="Arial" charset="0"/>
              <a:buNone/>
            </a:pPr>
            <a:endParaRPr lang="en-US" altLang="en-US" sz="1000"/>
          </a:p>
        </p:txBody>
      </p:sp>
    </p:spTree>
    <p:extLst>
      <p:ext uri="{BB962C8B-B14F-4D97-AF65-F5344CB8AC3E}">
        <p14:creationId xmlns:p14="http://schemas.microsoft.com/office/powerpoint/2010/main" val="403343755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8313" y="115888"/>
            <a:ext cx="8229600" cy="1143000"/>
          </a:xfrm>
        </p:spPr>
        <p:txBody>
          <a:bodyPr/>
          <a:lstStyle/>
          <a:p>
            <a:r>
              <a:rPr lang="en-GB" altLang="en-US"/>
              <a:t>GDPR</a:t>
            </a:r>
          </a:p>
        </p:txBody>
      </p:sp>
      <p:sp>
        <p:nvSpPr>
          <p:cNvPr id="21507" name="Content Placeholder 2"/>
          <p:cNvSpPr>
            <a:spLocks noGrp="1"/>
          </p:cNvSpPr>
          <p:nvPr>
            <p:ph idx="1"/>
          </p:nvPr>
        </p:nvSpPr>
        <p:spPr>
          <a:xfrm>
            <a:off x="468313" y="1125538"/>
            <a:ext cx="8229600" cy="4524375"/>
          </a:xfrm>
        </p:spPr>
        <p:txBody>
          <a:bodyPr/>
          <a:lstStyle/>
          <a:p>
            <a:r>
              <a:rPr lang="en-GB" altLang="en-US"/>
              <a:t>Free of charge</a:t>
            </a:r>
          </a:p>
          <a:p>
            <a:r>
              <a:rPr lang="en-GB" altLang="en-US"/>
              <a:t>Can charge a ‘reasonable’ fee, if request is manifestly unfounded or excessive</a:t>
            </a:r>
          </a:p>
          <a:p>
            <a:r>
              <a:rPr lang="en-GB" altLang="en-US"/>
              <a:t>Can charge for requests for further copies of the same information</a:t>
            </a:r>
          </a:p>
          <a:p>
            <a:r>
              <a:rPr lang="en-GB" altLang="en-US"/>
              <a:t>Timeframe reduced – only one month to comply</a:t>
            </a:r>
          </a:p>
          <a:p>
            <a:r>
              <a:rPr lang="en-GB" altLang="en-US"/>
              <a:t>Can extend the period of compliance by a further two months where requests are complex or numerous</a:t>
            </a:r>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3620737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B826C2DB-01BD-45EE-BAB6-BF41B239A75C}" type="datetime1">
              <a:rPr lang="en-GB">
                <a:solidFill>
                  <a:srgbClr val="000000">
                    <a:tint val="75000"/>
                  </a:srgbClr>
                </a:solidFill>
              </a:rPr>
              <a:pPr>
                <a:defRPr/>
              </a:pPr>
              <a:t>02/05/2018</a:t>
            </a:fld>
            <a:endParaRPr lang="en-GB" dirty="0">
              <a:solidFill>
                <a:srgbClr val="000000">
                  <a:tint val="75000"/>
                </a:srgbClr>
              </a:solidFill>
            </a:endParaRPr>
          </a:p>
        </p:txBody>
      </p:sp>
      <p:sp>
        <p:nvSpPr>
          <p:cNvPr id="27651" name="Text Box 3"/>
          <p:cNvSpPr txBox="1">
            <a:spLocks noChangeArrowheads="1"/>
          </p:cNvSpPr>
          <p:nvPr/>
        </p:nvSpPr>
        <p:spPr bwMode="auto">
          <a:xfrm>
            <a:off x="250825" y="2997200"/>
            <a:ext cx="8569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fontAlgn="base">
              <a:spcBef>
                <a:spcPct val="50000"/>
              </a:spcBef>
              <a:spcAft>
                <a:spcPct val="0"/>
              </a:spcAft>
              <a:buFontTx/>
              <a:buNone/>
            </a:pPr>
            <a:endParaRPr lang="en-US" altLang="en-US" sz="1800">
              <a:solidFill>
                <a:srgbClr val="000000"/>
              </a:solidFill>
            </a:endParaRPr>
          </a:p>
        </p:txBody>
      </p:sp>
      <p:sp>
        <p:nvSpPr>
          <p:cNvPr id="27652" name="Rectangle 4"/>
          <p:cNvSpPr>
            <a:spLocks noChangeArrowheads="1"/>
          </p:cNvSpPr>
          <p:nvPr/>
        </p:nvSpPr>
        <p:spPr bwMode="auto">
          <a:xfrm>
            <a:off x="755650" y="1412875"/>
            <a:ext cx="7559675" cy="529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fontAlgn="base">
              <a:spcBef>
                <a:spcPct val="0"/>
              </a:spcBef>
              <a:spcAft>
                <a:spcPct val="0"/>
              </a:spcAft>
              <a:buFontTx/>
              <a:buNone/>
            </a:pPr>
            <a:r>
              <a:rPr lang="en-US" altLang="en-US" sz="2800">
                <a:solidFill>
                  <a:srgbClr val="000000"/>
                </a:solidFill>
              </a:rPr>
              <a:t>The ICO has stated that information security is probably the most important aspect of data protection compliance for schools</a:t>
            </a:r>
          </a:p>
          <a:p>
            <a:pPr fontAlgn="base">
              <a:spcBef>
                <a:spcPct val="0"/>
              </a:spcBef>
              <a:spcAft>
                <a:spcPct val="0"/>
              </a:spcAft>
              <a:buFontTx/>
              <a:buNone/>
            </a:pPr>
            <a:endParaRPr lang="en-US" altLang="en-US" sz="1000">
              <a:solidFill>
                <a:srgbClr val="000000"/>
              </a:solidFill>
            </a:endParaRPr>
          </a:p>
          <a:p>
            <a:pPr fontAlgn="base">
              <a:spcBef>
                <a:spcPct val="0"/>
              </a:spcBef>
              <a:spcAft>
                <a:spcPct val="0"/>
              </a:spcAft>
              <a:buFontTx/>
              <a:buNone/>
            </a:pPr>
            <a:r>
              <a:rPr lang="en-US" altLang="en-US" sz="2800">
                <a:solidFill>
                  <a:srgbClr val="000000"/>
                </a:solidFill>
              </a:rPr>
              <a:t>The ICO has the power to impose fines of up to £500,000 for serious breaches of the DP Act</a:t>
            </a:r>
          </a:p>
          <a:p>
            <a:pPr fontAlgn="base">
              <a:spcBef>
                <a:spcPct val="0"/>
              </a:spcBef>
              <a:spcAft>
                <a:spcPct val="0"/>
              </a:spcAft>
              <a:buFontTx/>
              <a:buNone/>
            </a:pPr>
            <a:endParaRPr lang="en-US" altLang="en-US" sz="1000">
              <a:solidFill>
                <a:srgbClr val="000000"/>
              </a:solidFill>
            </a:endParaRPr>
          </a:p>
          <a:p>
            <a:pPr fontAlgn="base">
              <a:spcBef>
                <a:spcPct val="0"/>
              </a:spcBef>
              <a:spcAft>
                <a:spcPct val="0"/>
              </a:spcAft>
              <a:buFontTx/>
              <a:buNone/>
            </a:pPr>
            <a:r>
              <a:rPr lang="en-US" altLang="en-US" sz="2800">
                <a:solidFill>
                  <a:srgbClr val="000000"/>
                </a:solidFill>
              </a:rPr>
              <a:t>The school must consider informing the ICO of any breach involving sensitive personal information  </a:t>
            </a:r>
          </a:p>
          <a:p>
            <a:pPr fontAlgn="base">
              <a:spcBef>
                <a:spcPct val="0"/>
              </a:spcBef>
              <a:spcAft>
                <a:spcPct val="0"/>
              </a:spcAft>
              <a:buFontTx/>
              <a:buNone/>
            </a:pPr>
            <a:endParaRPr lang="en-US" altLang="en-US" sz="2800">
              <a:solidFill>
                <a:srgbClr val="000000"/>
              </a:solidFill>
            </a:endParaRPr>
          </a:p>
          <a:p>
            <a:pPr fontAlgn="base">
              <a:spcBef>
                <a:spcPct val="0"/>
              </a:spcBef>
              <a:spcAft>
                <a:spcPct val="0"/>
              </a:spcAft>
              <a:buFontTx/>
              <a:buNone/>
            </a:pPr>
            <a:endParaRPr lang="en-US" altLang="en-US" sz="2000">
              <a:solidFill>
                <a:srgbClr val="000000"/>
              </a:solidFill>
            </a:endParaRPr>
          </a:p>
          <a:p>
            <a:pPr fontAlgn="base">
              <a:spcBef>
                <a:spcPct val="0"/>
              </a:spcBef>
              <a:spcAft>
                <a:spcPct val="0"/>
              </a:spcAft>
              <a:buFontTx/>
              <a:buNone/>
            </a:pPr>
            <a:endParaRPr lang="en-US" altLang="en-US" sz="1800">
              <a:solidFill>
                <a:srgbClr val="000000"/>
              </a:solidFill>
            </a:endParaRPr>
          </a:p>
        </p:txBody>
      </p:sp>
      <p:sp>
        <p:nvSpPr>
          <p:cNvPr id="6" name="Title 1"/>
          <p:cNvSpPr txBox="1">
            <a:spLocks/>
          </p:cNvSpPr>
          <p:nvPr/>
        </p:nvSpPr>
        <p:spPr bwMode="auto">
          <a:xfrm>
            <a:off x="468313" y="115888"/>
            <a:ext cx="82296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b="1">
                <a:solidFill>
                  <a:srgbClr val="4283C4"/>
                </a:solidFill>
                <a:latin typeface="+mj-lt"/>
                <a:ea typeface="+mj-ea"/>
                <a:cs typeface="+mj-cs"/>
              </a:defRPr>
            </a:lvl1pPr>
            <a:lvl2pPr algn="ctr" rtl="0" eaLnBrk="0" fontAlgn="base" hangingPunct="0">
              <a:spcBef>
                <a:spcPct val="0"/>
              </a:spcBef>
              <a:spcAft>
                <a:spcPct val="0"/>
              </a:spcAft>
              <a:defRPr sz="3600" b="1">
                <a:solidFill>
                  <a:srgbClr val="4283C4"/>
                </a:solidFill>
                <a:latin typeface="Arial" charset="0"/>
                <a:cs typeface="Arial" charset="0"/>
              </a:defRPr>
            </a:lvl2pPr>
            <a:lvl3pPr algn="ctr" rtl="0" eaLnBrk="0" fontAlgn="base" hangingPunct="0">
              <a:spcBef>
                <a:spcPct val="0"/>
              </a:spcBef>
              <a:spcAft>
                <a:spcPct val="0"/>
              </a:spcAft>
              <a:defRPr sz="3600" b="1">
                <a:solidFill>
                  <a:srgbClr val="4283C4"/>
                </a:solidFill>
                <a:latin typeface="Arial" charset="0"/>
                <a:cs typeface="Arial" charset="0"/>
              </a:defRPr>
            </a:lvl3pPr>
            <a:lvl4pPr algn="ctr" rtl="0" eaLnBrk="0" fontAlgn="base" hangingPunct="0">
              <a:spcBef>
                <a:spcPct val="0"/>
              </a:spcBef>
              <a:spcAft>
                <a:spcPct val="0"/>
              </a:spcAft>
              <a:defRPr sz="3600" b="1">
                <a:solidFill>
                  <a:srgbClr val="4283C4"/>
                </a:solidFill>
                <a:latin typeface="Arial" charset="0"/>
                <a:cs typeface="Arial" charset="0"/>
              </a:defRPr>
            </a:lvl4pPr>
            <a:lvl5pPr algn="ctr" rtl="0" eaLnBrk="0" fontAlgn="base" hangingPunct="0">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a:lstStyle>
          <a:p>
            <a:pPr>
              <a:defRPr/>
            </a:pPr>
            <a:r>
              <a:rPr lang="en-GB" altLang="en-US" kern="0" dirty="0"/>
              <a:t>Information Security Breaches</a:t>
            </a:r>
          </a:p>
          <a:p>
            <a:pPr>
              <a:defRPr/>
            </a:pPr>
            <a:r>
              <a:rPr lang="en-GB" altLang="en-US" kern="0" dirty="0"/>
              <a:t>(current)</a:t>
            </a:r>
          </a:p>
        </p:txBody>
      </p:sp>
    </p:spTree>
    <p:extLst>
      <p:ext uri="{BB962C8B-B14F-4D97-AF65-F5344CB8AC3E}">
        <p14:creationId xmlns:p14="http://schemas.microsoft.com/office/powerpoint/2010/main" val="281163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AD6928E-3084-4F91-B346-38AC9A10C0CC}" type="datetime1">
              <a:rPr lang="en-GB">
                <a:solidFill>
                  <a:srgbClr val="000000">
                    <a:tint val="75000"/>
                  </a:srgbClr>
                </a:solidFill>
              </a:rPr>
              <a:pPr>
                <a:defRPr/>
              </a:pPr>
              <a:t>02/05/2018</a:t>
            </a:fld>
            <a:endParaRPr lang="en-GB" dirty="0">
              <a:solidFill>
                <a:srgbClr val="000000">
                  <a:tint val="75000"/>
                </a:srgbClr>
              </a:solidFill>
            </a:endParaRPr>
          </a:p>
        </p:txBody>
      </p:sp>
      <p:sp>
        <p:nvSpPr>
          <p:cNvPr id="4099" name="Rectangle 2"/>
          <p:cNvSpPr>
            <a:spLocks noGrp="1"/>
          </p:cNvSpPr>
          <p:nvPr>
            <p:ph type="title"/>
          </p:nvPr>
        </p:nvSpPr>
        <p:spPr>
          <a:xfrm>
            <a:off x="1763713" y="188913"/>
            <a:ext cx="5545137" cy="914400"/>
          </a:xfrm>
        </p:spPr>
        <p:txBody>
          <a:bodyPr/>
          <a:lstStyle/>
          <a:p>
            <a:pPr eaLnBrk="1" hangingPunct="1"/>
            <a:r>
              <a:rPr lang="en-GB" altLang="en-US" sz="2400" b="0" dirty="0">
                <a:latin typeface="Verdana" pitchFamily="34" charset="0"/>
              </a:rPr>
              <a:t>   </a:t>
            </a:r>
            <a:r>
              <a:rPr lang="en-GB" altLang="en-US" dirty="0"/>
              <a:t>The DP Act (current)</a:t>
            </a:r>
          </a:p>
        </p:txBody>
      </p:sp>
      <p:sp>
        <p:nvSpPr>
          <p:cNvPr id="4100" name="Rectangle 3"/>
          <p:cNvSpPr>
            <a:spLocks noGrp="1"/>
          </p:cNvSpPr>
          <p:nvPr>
            <p:ph type="body" idx="1"/>
          </p:nvPr>
        </p:nvSpPr>
        <p:spPr>
          <a:xfrm>
            <a:off x="250825" y="1052513"/>
            <a:ext cx="8429625" cy="4464050"/>
          </a:xfrm>
        </p:spPr>
        <p:txBody>
          <a:bodyPr/>
          <a:lstStyle/>
          <a:p>
            <a:pPr lvl="1" eaLnBrk="1" hangingPunct="1">
              <a:lnSpc>
                <a:spcPct val="90000"/>
              </a:lnSpc>
              <a:buFont typeface="Arial" charset="0"/>
              <a:buNone/>
            </a:pPr>
            <a:endParaRPr lang="en-GB" altLang="en-US" sz="800">
              <a:latin typeface="Verdana" pitchFamily="34" charset="0"/>
            </a:endParaRPr>
          </a:p>
          <a:p>
            <a:pPr lvl="1" eaLnBrk="1" hangingPunct="1">
              <a:lnSpc>
                <a:spcPct val="90000"/>
              </a:lnSpc>
              <a:buClr>
                <a:schemeClr val="tx1"/>
              </a:buClr>
              <a:buFontTx/>
              <a:buNone/>
            </a:pPr>
            <a:r>
              <a:rPr lang="en-GB" altLang="en-US">
                <a:latin typeface="Verdana" pitchFamily="34" charset="0"/>
              </a:rPr>
              <a:t>	</a:t>
            </a:r>
            <a:r>
              <a:rPr lang="en-GB" altLang="en-US" sz="2800"/>
              <a:t>A law that protects personal privacy and upholds individual’s rights</a:t>
            </a:r>
          </a:p>
          <a:p>
            <a:pPr lvl="1" eaLnBrk="1" hangingPunct="1">
              <a:lnSpc>
                <a:spcPct val="90000"/>
              </a:lnSpc>
              <a:buClr>
                <a:schemeClr val="tx1"/>
              </a:buClr>
              <a:buFontTx/>
              <a:buNone/>
            </a:pPr>
            <a:endParaRPr lang="en-GB" altLang="en-US" sz="2000"/>
          </a:p>
          <a:p>
            <a:pPr lvl="1" eaLnBrk="1" hangingPunct="1">
              <a:lnSpc>
                <a:spcPct val="90000"/>
              </a:lnSpc>
              <a:buClr>
                <a:schemeClr val="tx1"/>
              </a:buClr>
              <a:buFontTx/>
              <a:buNone/>
            </a:pPr>
            <a:r>
              <a:rPr lang="en-GB" altLang="en-US" sz="2800"/>
              <a:t>	Anyone who handles personal information as part of their job must follow the rules set out in the Act</a:t>
            </a:r>
          </a:p>
          <a:p>
            <a:pPr lvl="1" eaLnBrk="1" hangingPunct="1">
              <a:lnSpc>
                <a:spcPct val="90000"/>
              </a:lnSpc>
              <a:buClr>
                <a:schemeClr val="tx1"/>
              </a:buClr>
              <a:buFontTx/>
              <a:buNone/>
            </a:pPr>
            <a:endParaRPr lang="en-GB" altLang="en-US" sz="2000"/>
          </a:p>
          <a:p>
            <a:pPr lvl="1" eaLnBrk="1" hangingPunct="1">
              <a:lnSpc>
                <a:spcPct val="90000"/>
              </a:lnSpc>
              <a:buClr>
                <a:schemeClr val="tx1"/>
              </a:buClr>
              <a:buFontTx/>
              <a:buNone/>
            </a:pPr>
            <a:r>
              <a:rPr lang="en-GB" altLang="en-US" sz="2800"/>
              <a:t>	The Act ensures that data held electronically and in paper-based systems are managed properly</a:t>
            </a:r>
          </a:p>
          <a:p>
            <a:pPr eaLnBrk="1" hangingPunct="1">
              <a:lnSpc>
                <a:spcPct val="90000"/>
              </a:lnSpc>
            </a:pPr>
            <a:endParaRPr lang="en-GB" altLang="en-US" sz="2800"/>
          </a:p>
        </p:txBody>
      </p:sp>
    </p:spTree>
    <p:extLst>
      <p:ext uri="{BB962C8B-B14F-4D97-AF65-F5344CB8AC3E}">
        <p14:creationId xmlns:p14="http://schemas.microsoft.com/office/powerpoint/2010/main" val="943462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68313" y="115888"/>
            <a:ext cx="8229600" cy="1143000"/>
          </a:xfrm>
        </p:spPr>
        <p:txBody>
          <a:bodyPr/>
          <a:lstStyle/>
          <a:p>
            <a:r>
              <a:rPr lang="en-GB" altLang="en-US"/>
              <a:t>GDPR</a:t>
            </a:r>
          </a:p>
        </p:txBody>
      </p:sp>
      <p:sp>
        <p:nvSpPr>
          <p:cNvPr id="28675" name="Content Placeholder 2"/>
          <p:cNvSpPr>
            <a:spLocks noGrp="1"/>
          </p:cNvSpPr>
          <p:nvPr>
            <p:ph idx="1"/>
          </p:nvPr>
        </p:nvSpPr>
        <p:spPr>
          <a:xfrm>
            <a:off x="755650" y="1268413"/>
            <a:ext cx="7869238" cy="4525962"/>
          </a:xfrm>
        </p:spPr>
        <p:txBody>
          <a:bodyPr/>
          <a:lstStyle/>
          <a:p>
            <a:pPr marL="0" indent="0">
              <a:buFont typeface="Arial" charset="0"/>
              <a:buNone/>
            </a:pPr>
            <a:r>
              <a:rPr lang="en-GB" altLang="en-US"/>
              <a:t>Must report certain types of breaches to the ICO within 72 hours </a:t>
            </a:r>
          </a:p>
          <a:p>
            <a:pPr marL="0" indent="0">
              <a:buFont typeface="Arial" charset="0"/>
              <a:buNone/>
            </a:pPr>
            <a:endParaRPr lang="en-GB" altLang="en-US" sz="1000"/>
          </a:p>
          <a:p>
            <a:pPr marL="0" indent="0">
              <a:buFont typeface="Arial" charset="0"/>
              <a:buNone/>
            </a:pPr>
            <a:r>
              <a:rPr lang="en-GB" altLang="en-US"/>
              <a:t>If breach is likely to result in a risk to the rights and freedoms of the individual </a:t>
            </a:r>
          </a:p>
          <a:p>
            <a:pPr marL="0" indent="0">
              <a:buFont typeface="Arial" charset="0"/>
              <a:buNone/>
            </a:pPr>
            <a:endParaRPr lang="en-GB" altLang="en-US" sz="1000"/>
          </a:p>
          <a:p>
            <a:pPr marL="0" indent="0">
              <a:buFont typeface="Arial" charset="0"/>
              <a:buNone/>
            </a:pPr>
            <a:r>
              <a:rPr lang="en-GB" altLang="en-US"/>
              <a:t>Failure to report breach could result in a fine, as well as a fine for the breach itself</a:t>
            </a:r>
          </a:p>
          <a:p>
            <a:pPr marL="0" indent="0">
              <a:buFont typeface="Arial" charset="0"/>
              <a:buNone/>
            </a:pPr>
            <a:endParaRPr lang="en-GB" altLang="en-US" sz="1000"/>
          </a:p>
          <a:p>
            <a:pPr marL="0" indent="0">
              <a:buFont typeface="Arial" charset="0"/>
              <a:buNone/>
            </a:pPr>
            <a:r>
              <a:rPr lang="en-GB" altLang="en-US"/>
              <a:t>Fine could be as much as 4% of annual turnover or £17 million!!</a:t>
            </a:r>
          </a:p>
          <a:p>
            <a:pPr marL="0" indent="0">
              <a:buFont typeface="Arial" charset="0"/>
              <a:buNone/>
            </a:pPr>
            <a:endParaRPr lang="en-GB" altLang="en-US"/>
          </a:p>
          <a:p>
            <a:pPr marL="0" indent="0">
              <a:buFont typeface="Arial" charset="0"/>
              <a:buNone/>
            </a:pPr>
            <a:r>
              <a:rPr lang="en-GB" altLang="en-US"/>
              <a:t>	</a:t>
            </a:r>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1229746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49D8087-9F7D-4398-95B4-EBDE6A52BB74}" type="datetime1">
              <a:rPr lang="en-GB">
                <a:solidFill>
                  <a:srgbClr val="000000">
                    <a:tint val="75000"/>
                  </a:srgbClr>
                </a:solidFill>
              </a:rPr>
              <a:pPr>
                <a:defRPr/>
              </a:pPr>
              <a:t>02/05/2018</a:t>
            </a:fld>
            <a:endParaRPr lang="en-GB" dirty="0">
              <a:solidFill>
                <a:srgbClr val="000000">
                  <a:tint val="75000"/>
                </a:srgbClr>
              </a:solidFill>
            </a:endParaRPr>
          </a:p>
        </p:txBody>
      </p:sp>
      <p:sp>
        <p:nvSpPr>
          <p:cNvPr id="43011" name="Rectangle 2"/>
          <p:cNvSpPr>
            <a:spLocks noGrp="1"/>
          </p:cNvSpPr>
          <p:nvPr>
            <p:ph type="title"/>
          </p:nvPr>
        </p:nvSpPr>
        <p:spPr>
          <a:xfrm>
            <a:off x="755650" y="0"/>
            <a:ext cx="7596188" cy="752475"/>
          </a:xfrm>
        </p:spPr>
        <p:txBody>
          <a:bodyPr/>
          <a:lstStyle/>
          <a:p>
            <a:pPr eaLnBrk="1" hangingPunct="1"/>
            <a:r>
              <a:rPr lang="en-GB" altLang="en-US" sz="3200"/>
              <a:t>Contact Details</a:t>
            </a:r>
          </a:p>
        </p:txBody>
      </p:sp>
      <p:sp>
        <p:nvSpPr>
          <p:cNvPr id="43012" name="Rectangle 3"/>
          <p:cNvSpPr>
            <a:spLocks noGrp="1"/>
          </p:cNvSpPr>
          <p:nvPr>
            <p:ph type="body" idx="1"/>
          </p:nvPr>
        </p:nvSpPr>
        <p:spPr>
          <a:xfrm>
            <a:off x="1116013" y="692150"/>
            <a:ext cx="7199312" cy="4913313"/>
          </a:xfrm>
        </p:spPr>
        <p:txBody>
          <a:bodyPr/>
          <a:lstStyle/>
          <a:p>
            <a:pPr eaLnBrk="1" hangingPunct="1">
              <a:lnSpc>
                <a:spcPct val="90000"/>
              </a:lnSpc>
              <a:buFont typeface="Arial" charset="0"/>
              <a:buNone/>
            </a:pPr>
            <a:r>
              <a:rPr lang="en-GB" altLang="en-US" sz="2000" b="1" dirty="0"/>
              <a:t>Information Commissioner </a:t>
            </a:r>
          </a:p>
          <a:p>
            <a:pPr eaLnBrk="1" hangingPunct="1">
              <a:lnSpc>
                <a:spcPct val="90000"/>
              </a:lnSpc>
              <a:buFont typeface="Arial" charset="0"/>
              <a:buNone/>
            </a:pPr>
            <a:r>
              <a:rPr lang="en-GB" altLang="en-US" sz="2000" dirty="0"/>
              <a:t>	Website: www.ico.org.uk</a:t>
            </a:r>
          </a:p>
          <a:p>
            <a:pPr eaLnBrk="1" hangingPunct="1">
              <a:lnSpc>
                <a:spcPct val="90000"/>
              </a:lnSpc>
              <a:buFont typeface="Arial" charset="0"/>
              <a:buNone/>
            </a:pPr>
            <a:r>
              <a:rPr lang="en-GB" altLang="en-US" sz="2000" dirty="0"/>
              <a:t>	Tel:         01625 545745</a:t>
            </a:r>
          </a:p>
          <a:p>
            <a:pPr eaLnBrk="1" hangingPunct="1">
              <a:lnSpc>
                <a:spcPct val="90000"/>
              </a:lnSpc>
              <a:buFont typeface="Arial" charset="0"/>
              <a:buNone/>
            </a:pPr>
            <a:r>
              <a:rPr lang="en-GB" altLang="en-US" sz="2000" dirty="0"/>
              <a:t>  	Email:     mail@ico.gsi.gov.uk</a:t>
            </a:r>
          </a:p>
          <a:p>
            <a:pPr eaLnBrk="1" hangingPunct="1">
              <a:lnSpc>
                <a:spcPct val="90000"/>
              </a:lnSpc>
              <a:buFont typeface="Arial" charset="0"/>
              <a:buNone/>
            </a:pPr>
            <a:endParaRPr lang="en-GB" altLang="en-US" sz="1000" dirty="0"/>
          </a:p>
          <a:p>
            <a:pPr eaLnBrk="1" hangingPunct="1">
              <a:lnSpc>
                <a:spcPct val="90000"/>
              </a:lnSpc>
              <a:buFont typeface="Arial" charset="0"/>
              <a:buNone/>
            </a:pPr>
            <a:r>
              <a:rPr lang="en-GB" altLang="en-US" sz="2000" b="1" dirty="0"/>
              <a:t>IR&amp;T Team</a:t>
            </a:r>
          </a:p>
          <a:p>
            <a:pPr eaLnBrk="1" hangingPunct="1">
              <a:lnSpc>
                <a:spcPct val="90000"/>
              </a:lnSpc>
              <a:buFont typeface="Arial" charset="0"/>
              <a:buNone/>
            </a:pPr>
            <a:r>
              <a:rPr lang="en-GB" altLang="en-US" sz="2000" dirty="0"/>
              <a:t>	Information Governance Specialists:</a:t>
            </a:r>
          </a:p>
          <a:p>
            <a:pPr eaLnBrk="1" hangingPunct="1">
              <a:lnSpc>
                <a:spcPct val="90000"/>
              </a:lnSpc>
              <a:buFont typeface="Arial" charset="0"/>
              <a:buNone/>
            </a:pPr>
            <a:r>
              <a:rPr lang="en-GB" altLang="en-US" sz="2000" dirty="0"/>
              <a:t>	Caroline Dodge (Team Leader)	03000 416033</a:t>
            </a:r>
          </a:p>
          <a:p>
            <a:pPr eaLnBrk="1" hangingPunct="1">
              <a:lnSpc>
                <a:spcPct val="90000"/>
              </a:lnSpc>
              <a:buFont typeface="Arial" charset="0"/>
              <a:buNone/>
            </a:pPr>
            <a:r>
              <a:rPr lang="en-GB" altLang="en-US" sz="2000" dirty="0"/>
              <a:t>	Sandra Town			03000 416790</a:t>
            </a:r>
          </a:p>
          <a:p>
            <a:pPr eaLnBrk="1" hangingPunct="1">
              <a:lnSpc>
                <a:spcPct val="90000"/>
              </a:lnSpc>
              <a:buFont typeface="Arial" charset="0"/>
              <a:buNone/>
            </a:pPr>
            <a:r>
              <a:rPr lang="en-GB" altLang="en-US" sz="2000" dirty="0"/>
              <a:t>	Michelle Hunt			03000 416286</a:t>
            </a:r>
          </a:p>
          <a:p>
            <a:pPr eaLnBrk="1" hangingPunct="1">
              <a:lnSpc>
                <a:spcPct val="90000"/>
              </a:lnSpc>
              <a:buFont typeface="Arial" charset="0"/>
              <a:buNone/>
            </a:pPr>
            <a:r>
              <a:rPr lang="en-GB" altLang="en-US" sz="2000" dirty="0"/>
              <a:t>	Pauline Banks			03000 415811</a:t>
            </a:r>
          </a:p>
          <a:p>
            <a:pPr eaLnBrk="1" hangingPunct="1">
              <a:lnSpc>
                <a:spcPct val="90000"/>
              </a:lnSpc>
              <a:buFont typeface="Arial" charset="0"/>
              <a:buNone/>
            </a:pPr>
            <a:r>
              <a:rPr lang="en-GB" altLang="en-US" sz="2000" dirty="0"/>
              <a:t>	</a:t>
            </a:r>
            <a:endParaRPr lang="en-GB" altLang="en-US" sz="1000" dirty="0"/>
          </a:p>
          <a:p>
            <a:pPr eaLnBrk="1" hangingPunct="1">
              <a:lnSpc>
                <a:spcPct val="90000"/>
              </a:lnSpc>
              <a:buFont typeface="Arial" charset="0"/>
              <a:buNone/>
            </a:pPr>
            <a:r>
              <a:rPr lang="en-GB" altLang="en-US" sz="2000" b="1" dirty="0"/>
              <a:t>KELSI: http://www.kelsi.org.uk/school-management/data-and-reporting/access-to-information</a:t>
            </a:r>
            <a:endParaRPr lang="en-GB" altLang="en-US" sz="2300" dirty="0"/>
          </a:p>
        </p:txBody>
      </p:sp>
    </p:spTree>
    <p:extLst>
      <p:ext uri="{BB962C8B-B14F-4D97-AF65-F5344CB8AC3E}">
        <p14:creationId xmlns:p14="http://schemas.microsoft.com/office/powerpoint/2010/main" val="309414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260350"/>
            <a:ext cx="8229600" cy="1143000"/>
          </a:xfrm>
        </p:spPr>
        <p:txBody>
          <a:bodyPr/>
          <a:lstStyle/>
          <a:p>
            <a:r>
              <a:rPr lang="en-GB" altLang="en-US"/>
              <a:t>General Data Protection Regulation</a:t>
            </a:r>
            <a:br>
              <a:rPr lang="en-GB" altLang="en-US"/>
            </a:br>
            <a:r>
              <a:rPr lang="en-GB" altLang="en-US"/>
              <a:t>(GDPR)</a:t>
            </a:r>
          </a:p>
        </p:txBody>
      </p:sp>
      <p:sp>
        <p:nvSpPr>
          <p:cNvPr id="5123" name="Content Placeholder 2"/>
          <p:cNvSpPr>
            <a:spLocks noGrp="1"/>
          </p:cNvSpPr>
          <p:nvPr>
            <p:ph idx="1"/>
          </p:nvPr>
        </p:nvSpPr>
        <p:spPr>
          <a:xfrm>
            <a:off x="539750" y="1700213"/>
            <a:ext cx="8229600" cy="4525962"/>
          </a:xfrm>
        </p:spPr>
        <p:txBody>
          <a:bodyPr/>
          <a:lstStyle/>
          <a:p>
            <a:pPr marL="0" indent="0">
              <a:buFont typeface="Arial" charset="0"/>
              <a:buNone/>
            </a:pPr>
            <a:r>
              <a:rPr lang="en-GB" altLang="en-US"/>
              <a:t>Will apply in the UK from 25 May 2108</a:t>
            </a:r>
          </a:p>
          <a:p>
            <a:pPr marL="0" indent="0">
              <a:buFont typeface="Arial" charset="0"/>
              <a:buNone/>
            </a:pPr>
            <a:endParaRPr lang="en-GB" altLang="en-US" sz="1000"/>
          </a:p>
          <a:p>
            <a:pPr marL="0" indent="0">
              <a:buFont typeface="Arial" charset="0"/>
              <a:buNone/>
            </a:pPr>
            <a:r>
              <a:rPr lang="en-GB" altLang="en-US"/>
              <a:t>If you comply with the current law your approach to compliance will remain valid </a:t>
            </a:r>
          </a:p>
          <a:p>
            <a:pPr marL="0" indent="0">
              <a:buFont typeface="Arial" charset="0"/>
              <a:buNone/>
            </a:pPr>
            <a:endParaRPr lang="en-GB" altLang="en-US" sz="1000"/>
          </a:p>
          <a:p>
            <a:pPr marL="0" indent="0">
              <a:buFont typeface="Arial" charset="0"/>
              <a:buNone/>
            </a:pPr>
            <a:r>
              <a:rPr lang="en-GB" altLang="en-US"/>
              <a:t>There are new elements and significant enhancements, so we will do some things for the first time and some things differently</a:t>
            </a:r>
          </a:p>
          <a:p>
            <a:pPr marL="0" indent="0">
              <a:buFont typeface="Arial" charset="0"/>
              <a:buNone/>
            </a:pPr>
            <a:endParaRPr lang="en-GB" altLang="en-US" sz="1000"/>
          </a:p>
          <a:p>
            <a:pPr marL="0" indent="0">
              <a:buFont typeface="Arial" charset="0"/>
              <a:buNone/>
            </a:pPr>
            <a:r>
              <a:rPr lang="en-GB" altLang="en-US"/>
              <a:t>Who will be the Data Protection Officer ? ….</a:t>
            </a:r>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424050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188913"/>
            <a:ext cx="8229600" cy="1143000"/>
          </a:xfrm>
        </p:spPr>
        <p:txBody>
          <a:bodyPr/>
          <a:lstStyle/>
          <a:p>
            <a:r>
              <a:rPr lang="en-GB" altLang="en-US"/>
              <a:t>The DPO under GDPR</a:t>
            </a:r>
          </a:p>
        </p:txBody>
      </p:sp>
      <p:sp>
        <p:nvSpPr>
          <p:cNvPr id="3" name="Content Placeholder 2"/>
          <p:cNvSpPr>
            <a:spLocks noGrp="1"/>
          </p:cNvSpPr>
          <p:nvPr>
            <p:ph idx="1"/>
          </p:nvPr>
        </p:nvSpPr>
        <p:spPr>
          <a:xfrm>
            <a:off x="468313" y="1341438"/>
            <a:ext cx="8229600" cy="4525962"/>
          </a:xfrm>
        </p:spPr>
        <p:txBody>
          <a:bodyPr/>
          <a:lstStyle/>
          <a:p>
            <a:pPr marL="0" indent="0">
              <a:buFont typeface="Arial" charset="0"/>
              <a:buNone/>
              <a:defRPr/>
            </a:pPr>
            <a:r>
              <a:rPr lang="en-GB" dirty="0"/>
              <a:t>You may appoint a single data protection officer to act for a group of schools</a:t>
            </a:r>
          </a:p>
          <a:p>
            <a:pPr marL="0" indent="0">
              <a:buFont typeface="Arial" charset="0"/>
              <a:buNone/>
              <a:defRPr/>
            </a:pPr>
            <a:endParaRPr lang="en-GB" sz="1000" dirty="0"/>
          </a:p>
          <a:p>
            <a:pPr>
              <a:defRPr/>
            </a:pPr>
            <a:r>
              <a:rPr lang="en-GB" dirty="0"/>
              <a:t>The DPO reports to the highest management level of your school – </a:t>
            </a:r>
            <a:r>
              <a:rPr lang="en-GB" dirty="0" err="1"/>
              <a:t>ie</a:t>
            </a:r>
            <a:r>
              <a:rPr lang="en-GB" dirty="0"/>
              <a:t> board level.</a:t>
            </a:r>
          </a:p>
          <a:p>
            <a:pPr>
              <a:defRPr/>
            </a:pPr>
            <a:r>
              <a:rPr lang="en-GB" dirty="0"/>
              <a:t>The DPO operates independently and is not dismissed or penalised for performing their task.</a:t>
            </a:r>
          </a:p>
          <a:p>
            <a:pPr>
              <a:defRPr/>
            </a:pPr>
            <a:r>
              <a:rPr lang="en-GB" dirty="0"/>
              <a:t>Ensure adequate resources are provided to enable DPOs to meet their GDPR obligations.</a:t>
            </a:r>
          </a:p>
          <a:p>
            <a:pPr marL="0" indent="0">
              <a:buFont typeface="Arial" charset="0"/>
              <a:buNone/>
              <a:defRPr/>
            </a:pPr>
            <a:endParaRPr lang="en-GB" dirty="0"/>
          </a:p>
        </p:txBody>
      </p:sp>
      <p:sp>
        <p:nvSpPr>
          <p:cNvPr id="4" name="Date Placeholder 3"/>
          <p:cNvSpPr>
            <a:spLocks noGrp="1"/>
          </p:cNvSpPr>
          <p:nvPr>
            <p:ph type="dt" sz="quarter" idx="10"/>
          </p:nvPr>
        </p:nvSpPr>
        <p:spPr/>
        <p:txBody>
          <a:bodyPr/>
          <a:lstStyle/>
          <a:p>
            <a:pPr>
              <a:defRPr/>
            </a:pPr>
            <a:fld id="{4FBCD141-EE3C-4B64-B018-12EEFBE54789}"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1427044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fld id="{AE907C01-F3FC-453E-8E54-04BDF3EF198C}" type="datetime1">
              <a:rPr lang="en-GB">
                <a:solidFill>
                  <a:srgbClr val="000000">
                    <a:tint val="75000"/>
                  </a:srgbClr>
                </a:solidFill>
              </a:rPr>
              <a:pPr>
                <a:defRPr/>
              </a:pPr>
              <a:t>02/05/2018</a:t>
            </a:fld>
            <a:endParaRPr lang="en-GB" dirty="0">
              <a:solidFill>
                <a:srgbClr val="000000">
                  <a:tint val="75000"/>
                </a:srgbClr>
              </a:solidFill>
            </a:endParaRPr>
          </a:p>
        </p:txBody>
      </p:sp>
      <p:sp>
        <p:nvSpPr>
          <p:cNvPr id="7171" name="Rectangle 1028"/>
          <p:cNvSpPr>
            <a:spLocks noGrp="1" noChangeArrowheads="1"/>
          </p:cNvSpPr>
          <p:nvPr>
            <p:ph type="body" idx="1"/>
          </p:nvPr>
        </p:nvSpPr>
        <p:spPr>
          <a:xfrm>
            <a:off x="323850" y="1484313"/>
            <a:ext cx="8286750" cy="42259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Font typeface="Arial" charset="0"/>
              <a:buNone/>
            </a:pPr>
            <a:r>
              <a:rPr lang="en-GB" altLang="en-US" sz="2300">
                <a:latin typeface="Verdana" pitchFamily="34" charset="0"/>
              </a:rPr>
              <a:t>	</a:t>
            </a:r>
            <a:r>
              <a:rPr lang="en-GB" altLang="en-US" sz="2800"/>
              <a:t>Gives rights to the people the information is about : </a:t>
            </a:r>
          </a:p>
          <a:p>
            <a:pPr eaLnBrk="1" hangingPunct="1">
              <a:buFont typeface="Arial" charset="0"/>
              <a:buNone/>
            </a:pPr>
            <a:r>
              <a:rPr lang="en-GB" altLang="en-US" sz="2800"/>
              <a:t>	</a:t>
            </a:r>
            <a:r>
              <a:rPr lang="en-GB" altLang="en-US" sz="2800" b="1"/>
              <a:t>Data Subjects</a:t>
            </a:r>
          </a:p>
          <a:p>
            <a:pPr algn="ctr" eaLnBrk="1" hangingPunct="1">
              <a:buFont typeface="Arial" charset="0"/>
              <a:buNone/>
            </a:pPr>
            <a:endParaRPr lang="en-GB" altLang="en-US" sz="2800"/>
          </a:p>
          <a:p>
            <a:pPr eaLnBrk="1" hangingPunct="1"/>
            <a:endParaRPr lang="en-GB" altLang="en-US" sz="800">
              <a:latin typeface="Verdana" pitchFamily="34" charset="0"/>
            </a:endParaRPr>
          </a:p>
          <a:p>
            <a:pPr eaLnBrk="1" hangingPunct="1">
              <a:buFont typeface="Arial" charset="0"/>
              <a:buNone/>
            </a:pPr>
            <a:r>
              <a:rPr lang="en-GB" altLang="en-US" sz="800">
                <a:latin typeface="Verdana" pitchFamily="34" charset="0"/>
              </a:rPr>
              <a:t>	</a:t>
            </a:r>
          </a:p>
          <a:p>
            <a:pPr eaLnBrk="1" hangingPunct="1">
              <a:buFont typeface="Arial" charset="0"/>
              <a:buNone/>
            </a:pPr>
            <a:r>
              <a:rPr lang="en-GB" altLang="en-US" sz="2300">
                <a:latin typeface="Verdana" pitchFamily="34" charset="0"/>
              </a:rPr>
              <a:t>	</a:t>
            </a:r>
            <a:r>
              <a:rPr lang="en-GB" altLang="en-US" sz="2800"/>
              <a:t>Places obligations on organisations that process personal data :</a:t>
            </a:r>
          </a:p>
          <a:p>
            <a:pPr eaLnBrk="1" hangingPunct="1">
              <a:buFont typeface="Arial" charset="0"/>
              <a:buNone/>
            </a:pPr>
            <a:r>
              <a:rPr lang="en-GB" altLang="en-US" sz="2800"/>
              <a:t> 	</a:t>
            </a:r>
            <a:r>
              <a:rPr lang="en-GB" altLang="en-US" sz="2800" b="1"/>
              <a:t>Data Controllers</a:t>
            </a:r>
            <a:endParaRPr lang="en-GB" altLang="en-US" sz="2800"/>
          </a:p>
        </p:txBody>
      </p:sp>
      <p:sp>
        <p:nvSpPr>
          <p:cNvPr id="7172" name="Rectangle 1029"/>
          <p:cNvSpPr>
            <a:spLocks noGrp="1" noChangeArrowheads="1"/>
          </p:cNvSpPr>
          <p:nvPr>
            <p:ph type="title"/>
          </p:nvPr>
        </p:nvSpPr>
        <p:spPr>
          <a:xfrm>
            <a:off x="1835150" y="188913"/>
            <a:ext cx="5400675" cy="108108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What does the Act do?</a:t>
            </a:r>
          </a:p>
        </p:txBody>
      </p:sp>
      <p:pic>
        <p:nvPicPr>
          <p:cNvPr id="82950" name="Picture 1030" descr="Fotolia_6756481_Subscription_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060575"/>
            <a:ext cx="2859087"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2" name="Picture 1032" descr="KCC20mm c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4365625"/>
            <a:ext cx="1792287"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852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384FDD5-0302-4527-A719-CE810E579BB7}" type="datetime1">
              <a:rPr lang="en-GB">
                <a:solidFill>
                  <a:srgbClr val="000000">
                    <a:tint val="75000"/>
                  </a:srgbClr>
                </a:solidFill>
              </a:rPr>
              <a:pPr>
                <a:defRPr/>
              </a:pPr>
              <a:t>02/05/2018</a:t>
            </a:fld>
            <a:endParaRPr lang="en-GB" dirty="0">
              <a:solidFill>
                <a:srgbClr val="000000">
                  <a:tint val="75000"/>
                </a:srgbClr>
              </a:solidFill>
            </a:endParaRPr>
          </a:p>
        </p:txBody>
      </p:sp>
      <p:sp>
        <p:nvSpPr>
          <p:cNvPr id="8195" name="Rectangle 2"/>
          <p:cNvSpPr>
            <a:spLocks noGrp="1"/>
          </p:cNvSpPr>
          <p:nvPr>
            <p:ph type="title"/>
          </p:nvPr>
        </p:nvSpPr>
        <p:spPr/>
        <p:txBody>
          <a:bodyPr/>
          <a:lstStyle/>
          <a:p>
            <a:pPr eaLnBrk="1" hangingPunct="1"/>
            <a:r>
              <a:rPr lang="en-GB" altLang="en-US" dirty="0"/>
              <a:t>Notification (current)</a:t>
            </a:r>
          </a:p>
        </p:txBody>
      </p:sp>
      <p:sp>
        <p:nvSpPr>
          <p:cNvPr id="8196" name="Rectangle 3"/>
          <p:cNvSpPr>
            <a:spLocks noGrp="1"/>
          </p:cNvSpPr>
          <p:nvPr>
            <p:ph type="body" idx="1"/>
          </p:nvPr>
        </p:nvSpPr>
        <p:spPr/>
        <p:txBody>
          <a:bodyPr/>
          <a:lstStyle/>
          <a:p>
            <a:pPr eaLnBrk="1" hangingPunct="1">
              <a:buClr>
                <a:schemeClr val="accent2"/>
              </a:buClr>
              <a:buFont typeface="Arial" charset="0"/>
              <a:buNone/>
            </a:pPr>
            <a:r>
              <a:rPr lang="en-US" altLang="en-US">
                <a:latin typeface="Verdana" pitchFamily="34" charset="0"/>
              </a:rPr>
              <a:t>	</a:t>
            </a:r>
            <a:r>
              <a:rPr lang="en-US" altLang="en-US" sz="2800"/>
              <a:t>To comply with the Act every school must register the reasons for processing personal information with the Information Commissioners Office (ICO)</a:t>
            </a:r>
          </a:p>
          <a:p>
            <a:pPr eaLnBrk="1" hangingPunct="1">
              <a:buFont typeface="Arial" charset="0"/>
              <a:buNone/>
            </a:pPr>
            <a:endParaRPr lang="en-US" altLang="en-US" sz="1000"/>
          </a:p>
          <a:p>
            <a:pPr lvl="1" eaLnBrk="1" hangingPunct="1">
              <a:buClr>
                <a:schemeClr val="accent1"/>
              </a:buClr>
              <a:buFontTx/>
              <a:buChar char="•"/>
            </a:pPr>
            <a:r>
              <a:rPr lang="en-US" altLang="en-US" sz="2800"/>
              <a:t>Fee of £35/£500 is payable annually </a:t>
            </a:r>
          </a:p>
          <a:p>
            <a:pPr lvl="2" eaLnBrk="1" hangingPunct="1">
              <a:buClr>
                <a:schemeClr val="accent1"/>
              </a:buClr>
              <a:buFontTx/>
              <a:buChar char="•"/>
            </a:pPr>
            <a:endParaRPr lang="en-US" altLang="en-US" sz="1000"/>
          </a:p>
          <a:p>
            <a:pPr lvl="1" eaLnBrk="1" hangingPunct="1">
              <a:buClr>
                <a:schemeClr val="accent1"/>
              </a:buClr>
              <a:buFontTx/>
              <a:buChar char="•"/>
            </a:pPr>
            <a:r>
              <a:rPr lang="en-US" altLang="en-US" sz="2800"/>
              <a:t>Failure to notify is a criminal offence</a:t>
            </a:r>
          </a:p>
          <a:p>
            <a:pPr eaLnBrk="1" hangingPunct="1"/>
            <a:endParaRPr lang="en-GB" altLang="en-US" sz="2800"/>
          </a:p>
        </p:txBody>
      </p:sp>
    </p:spTree>
    <p:extLst>
      <p:ext uri="{BB962C8B-B14F-4D97-AF65-F5344CB8AC3E}">
        <p14:creationId xmlns:p14="http://schemas.microsoft.com/office/powerpoint/2010/main" val="93140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a:t>GDPR</a:t>
            </a:r>
          </a:p>
        </p:txBody>
      </p:sp>
      <p:sp>
        <p:nvSpPr>
          <p:cNvPr id="9219" name="Content Placeholder 2"/>
          <p:cNvSpPr>
            <a:spLocks noGrp="1"/>
          </p:cNvSpPr>
          <p:nvPr>
            <p:ph idx="1"/>
          </p:nvPr>
        </p:nvSpPr>
        <p:spPr>
          <a:xfrm>
            <a:off x="1187450" y="1600200"/>
            <a:ext cx="7499350" cy="4525963"/>
          </a:xfrm>
        </p:spPr>
        <p:txBody>
          <a:bodyPr/>
          <a:lstStyle/>
          <a:p>
            <a:pPr marL="0" indent="0">
              <a:buFont typeface="Arial" charset="0"/>
              <a:buNone/>
            </a:pPr>
            <a:r>
              <a:rPr lang="en-US" altLang="en-US" dirty="0"/>
              <a:t>No provision for notification under GDPR</a:t>
            </a:r>
          </a:p>
          <a:p>
            <a:pPr marL="0" indent="0">
              <a:buFont typeface="Arial" charset="0"/>
              <a:buNone/>
            </a:pPr>
            <a:endParaRPr lang="en-US" altLang="en-US" dirty="0"/>
          </a:p>
          <a:p>
            <a:pPr marL="0" indent="0">
              <a:buFont typeface="Arial" charset="0"/>
              <a:buNone/>
            </a:pPr>
            <a:r>
              <a:rPr lang="en-US" altLang="en-US" dirty="0"/>
              <a:t>ICO have said at least 80% of their budget comes from these fees </a:t>
            </a:r>
          </a:p>
          <a:p>
            <a:pPr marL="0" indent="0">
              <a:buFont typeface="Arial" charset="0"/>
              <a:buNone/>
            </a:pPr>
            <a:endParaRPr lang="en-US" altLang="en-US" dirty="0"/>
          </a:p>
          <a:p>
            <a:pPr marL="0" indent="0">
              <a:buFont typeface="Arial" charset="0"/>
              <a:buNone/>
            </a:pPr>
            <a:r>
              <a:rPr lang="en-US" altLang="en-US" dirty="0"/>
              <a:t>Likely to be some sort of levy …. under the Digital Economy Act</a:t>
            </a:r>
          </a:p>
          <a:p>
            <a:pPr marL="0" indent="0">
              <a:buFont typeface="Arial" charset="0"/>
              <a:buNone/>
            </a:pPr>
            <a:endParaRPr lang="en-US" altLang="en-US" dirty="0"/>
          </a:p>
        </p:txBody>
      </p:sp>
      <p:sp>
        <p:nvSpPr>
          <p:cNvPr id="4" name="Date Placeholder 3"/>
          <p:cNvSpPr>
            <a:spLocks noGrp="1"/>
          </p:cNvSpPr>
          <p:nvPr>
            <p:ph type="dt" sz="quarter" idx="10"/>
          </p:nvPr>
        </p:nvSpPr>
        <p:spPr/>
        <p:txBody>
          <a:bodyPr/>
          <a:lstStyle/>
          <a:p>
            <a:pPr>
              <a:defRPr/>
            </a:pPr>
            <a:fld id="{0A1A417B-DD3B-4FC8-BC49-2FDD8F4D1AC6}" type="datetime1">
              <a:rPr lang="en-GB" smtClean="0">
                <a:solidFill>
                  <a:srgbClr val="000000">
                    <a:tint val="75000"/>
                  </a:srgbClr>
                </a:solidFill>
              </a:rPr>
              <a:pPr>
                <a:defRPr/>
              </a:pPr>
              <a:t>02/05/2018</a:t>
            </a:fld>
            <a:endParaRPr lang="en-GB" dirty="0">
              <a:solidFill>
                <a:srgbClr val="000000">
                  <a:tint val="75000"/>
                </a:srgbClr>
              </a:solidFill>
            </a:endParaRPr>
          </a:p>
        </p:txBody>
      </p:sp>
    </p:spTree>
    <p:extLst>
      <p:ext uri="{BB962C8B-B14F-4D97-AF65-F5344CB8AC3E}">
        <p14:creationId xmlns:p14="http://schemas.microsoft.com/office/powerpoint/2010/main" val="345109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Date Placeholder 1"/>
          <p:cNvSpPr>
            <a:spLocks noGrp="1"/>
          </p:cNvSpPr>
          <p:nvPr>
            <p:ph type="dt" sz="quarter" idx="10"/>
          </p:nvPr>
        </p:nvSpPr>
        <p:spPr/>
        <p:txBody>
          <a:bodyPr/>
          <a:lstStyle/>
          <a:p>
            <a:pPr>
              <a:defRPr/>
            </a:pPr>
            <a:fld id="{3A017942-E463-4990-B9B5-468C77F0551F}" type="datetime1">
              <a:rPr lang="en-GB">
                <a:solidFill>
                  <a:srgbClr val="000000">
                    <a:tint val="75000"/>
                  </a:srgbClr>
                </a:solidFill>
              </a:rPr>
              <a:pPr>
                <a:defRPr/>
              </a:pPr>
              <a:t>02/05/2018</a:t>
            </a:fld>
            <a:endParaRPr lang="en-GB" dirty="0">
              <a:solidFill>
                <a:srgbClr val="000000">
                  <a:tint val="75000"/>
                </a:srgbClr>
              </a:solidFill>
            </a:endParaRPr>
          </a:p>
        </p:txBody>
      </p:sp>
      <p:sp>
        <p:nvSpPr>
          <p:cNvPr id="10243" name="Rectangle 2"/>
          <p:cNvSpPr>
            <a:spLocks noGrp="1" noChangeArrowheads="1"/>
          </p:cNvSpPr>
          <p:nvPr>
            <p:ph type="title" idx="4294967295"/>
          </p:nvPr>
        </p:nvSpPr>
        <p:spPr>
          <a:xfrm>
            <a:off x="1835150" y="115888"/>
            <a:ext cx="5257800" cy="649287"/>
          </a:xfrm>
          <a:noFill/>
        </p:spPr>
        <p:txBody>
          <a:bodyPr lIns="92075" tIns="46038" rIns="92075" bIns="46038" anchor="t"/>
          <a:lstStyle/>
          <a:p>
            <a:pPr defTabSz="762000" eaLnBrk="1" hangingPunct="1"/>
            <a:r>
              <a:rPr lang="en-GB" altLang="en-US"/>
              <a:t>Personal Data</a:t>
            </a:r>
          </a:p>
        </p:txBody>
      </p:sp>
      <p:sp>
        <p:nvSpPr>
          <p:cNvPr id="95235" name="Text Box 3"/>
          <p:cNvSpPr txBox="1">
            <a:spLocks noChangeArrowheads="1"/>
          </p:cNvSpPr>
          <p:nvPr/>
        </p:nvSpPr>
        <p:spPr bwMode="auto">
          <a:xfrm>
            <a:off x="2967038" y="2998788"/>
            <a:ext cx="169862" cy="215900"/>
          </a:xfrm>
          <a:prstGeom prst="rect">
            <a:avLst/>
          </a:prstGeom>
          <a:noFill/>
          <a:ln w="9525">
            <a:noFill/>
            <a:miter lim="800000"/>
            <a:headEnd/>
            <a:tailEnd/>
          </a:ln>
          <a:effectLst/>
        </p:spPr>
        <p:txBody>
          <a:bodyPr wrap="none">
            <a:spAutoFit/>
          </a:bodyPr>
          <a:lstStyle/>
          <a:p>
            <a:pPr algn="ctr" fontAlgn="base">
              <a:spcBef>
                <a:spcPct val="0"/>
              </a:spcBef>
              <a:spcAft>
                <a:spcPct val="0"/>
              </a:spcAft>
              <a:defRPr/>
            </a:pPr>
            <a:endParaRPr lang="en-US" sz="800">
              <a:solidFill>
                <a:srgbClr val="000000"/>
              </a:solidFill>
            </a:endParaRPr>
          </a:p>
        </p:txBody>
      </p:sp>
      <p:sp>
        <p:nvSpPr>
          <p:cNvPr id="95238" name="Oval 6"/>
          <p:cNvSpPr>
            <a:spLocks noChangeArrowheads="1"/>
          </p:cNvSpPr>
          <p:nvPr/>
        </p:nvSpPr>
        <p:spPr bwMode="auto">
          <a:xfrm>
            <a:off x="1547813" y="1125538"/>
            <a:ext cx="3451225" cy="3095625"/>
          </a:xfrm>
          <a:prstGeom prst="ellipse">
            <a:avLst/>
          </a:prstGeom>
          <a:gradFill rotWithShape="1">
            <a:gsLst>
              <a:gs pos="0">
                <a:srgbClr val="00FF00">
                  <a:alpha val="29999"/>
                </a:srgbClr>
              </a:gs>
              <a:gs pos="100000">
                <a:srgbClr val="86FF86"/>
              </a:gs>
            </a:gsLst>
            <a:lin ang="5400000" scaled="1"/>
          </a:gradFill>
          <a:ln w="22225">
            <a:solidFill>
              <a:schemeClr val="tx1"/>
            </a:solidFill>
            <a:round/>
            <a:headEnd/>
            <a:tailEnd/>
          </a:ln>
        </p:spPr>
        <p:txBody>
          <a:bodyPr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3600" b="1">
                <a:solidFill>
                  <a:srgbClr val="000000"/>
                </a:solidFill>
              </a:rPr>
              <a:t>Factual</a:t>
            </a:r>
          </a:p>
        </p:txBody>
      </p:sp>
      <p:sp>
        <p:nvSpPr>
          <p:cNvPr id="95241" name="Oval 9"/>
          <p:cNvSpPr>
            <a:spLocks noChangeArrowheads="1"/>
          </p:cNvSpPr>
          <p:nvPr/>
        </p:nvSpPr>
        <p:spPr bwMode="auto">
          <a:xfrm>
            <a:off x="4429125" y="1125538"/>
            <a:ext cx="3455988" cy="3095625"/>
          </a:xfrm>
          <a:prstGeom prst="ellipse">
            <a:avLst/>
          </a:prstGeom>
          <a:gradFill rotWithShape="1">
            <a:gsLst>
              <a:gs pos="0">
                <a:srgbClr val="CC0099">
                  <a:alpha val="29999"/>
                </a:srgbClr>
              </a:gs>
              <a:gs pos="100000">
                <a:srgbClr val="E88ED2"/>
              </a:gs>
            </a:gsLst>
            <a:lin ang="5400000" scaled="1"/>
          </a:gradFill>
          <a:ln w="22225">
            <a:solidFill>
              <a:schemeClr val="tx1"/>
            </a:solidFill>
            <a:round/>
            <a:headEnd/>
            <a:tailEnd/>
          </a:ln>
        </p:spPr>
        <p:txBody>
          <a:bodyPr wrap="none" anchor="ctr" anchorCtr="1"/>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3600" b="1">
                <a:solidFill>
                  <a:srgbClr val="000000"/>
                </a:solidFill>
              </a:rPr>
              <a:t>Opinion</a:t>
            </a:r>
            <a:endParaRPr lang="en-US" altLang="en-US" sz="3600" b="1">
              <a:solidFill>
                <a:srgbClr val="000000"/>
              </a:solidFill>
            </a:endParaRPr>
          </a:p>
        </p:txBody>
      </p:sp>
      <p:sp>
        <p:nvSpPr>
          <p:cNvPr id="95236" name="Oval 4"/>
          <p:cNvSpPr>
            <a:spLocks noChangeArrowheads="1"/>
          </p:cNvSpPr>
          <p:nvPr/>
        </p:nvSpPr>
        <p:spPr bwMode="auto">
          <a:xfrm>
            <a:off x="1476375" y="3141663"/>
            <a:ext cx="3455988" cy="3095625"/>
          </a:xfrm>
          <a:prstGeom prst="ellipse">
            <a:avLst/>
          </a:prstGeom>
          <a:solidFill>
            <a:srgbClr val="FFFF00">
              <a:alpha val="30196"/>
            </a:srgbClr>
          </a:solidFill>
          <a:ln w="22225">
            <a:solidFill>
              <a:schemeClr val="tx1"/>
            </a:solidFill>
            <a:round/>
            <a:headEnd/>
            <a:tailEnd/>
          </a:ln>
        </p:spPr>
        <p:txBody>
          <a:bodyPr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US" altLang="en-US" sz="3600" b="1">
                <a:solidFill>
                  <a:srgbClr val="000000"/>
                </a:solidFill>
              </a:rPr>
              <a:t>Paper</a:t>
            </a:r>
            <a:endParaRPr lang="en-US" altLang="en-US" sz="3600">
              <a:solidFill>
                <a:srgbClr val="000000"/>
              </a:solidFill>
            </a:endParaRPr>
          </a:p>
        </p:txBody>
      </p:sp>
      <p:sp>
        <p:nvSpPr>
          <p:cNvPr id="105479" name="Text Box 7"/>
          <p:cNvSpPr txBox="1">
            <a:spLocks noChangeArrowheads="1"/>
          </p:cNvSpPr>
          <p:nvPr/>
        </p:nvSpPr>
        <p:spPr bwMode="auto">
          <a:xfrm>
            <a:off x="611188" y="692150"/>
            <a:ext cx="80645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algn="ctr" fontAlgn="base">
              <a:spcBef>
                <a:spcPct val="0"/>
              </a:spcBef>
              <a:spcAft>
                <a:spcPct val="0"/>
              </a:spcAft>
              <a:buFontTx/>
              <a:buNone/>
            </a:pPr>
            <a:r>
              <a:rPr lang="en-GB" altLang="en-US" sz="2000" b="1">
                <a:solidFill>
                  <a:srgbClr val="000000"/>
                </a:solidFill>
              </a:rPr>
              <a:t>Recorded information about an identifiable living individual</a:t>
            </a:r>
          </a:p>
          <a:p>
            <a:pPr algn="ctr" fontAlgn="base">
              <a:spcBef>
                <a:spcPct val="50000"/>
              </a:spcBef>
              <a:spcAft>
                <a:spcPct val="0"/>
              </a:spcAft>
              <a:buFontTx/>
              <a:buNone/>
            </a:pPr>
            <a:endParaRPr lang="en-GB" altLang="en-US" sz="1600" b="1">
              <a:solidFill>
                <a:srgbClr val="990099"/>
              </a:solidFill>
            </a:endParaRPr>
          </a:p>
        </p:txBody>
      </p:sp>
      <p:sp>
        <p:nvSpPr>
          <p:cNvPr id="2" name="Oval 4"/>
          <p:cNvSpPr>
            <a:spLocks noChangeArrowheads="1"/>
          </p:cNvSpPr>
          <p:nvPr/>
        </p:nvSpPr>
        <p:spPr bwMode="auto">
          <a:xfrm>
            <a:off x="4429125" y="3141663"/>
            <a:ext cx="3455988" cy="3095625"/>
          </a:xfrm>
          <a:prstGeom prst="ellipse">
            <a:avLst/>
          </a:prstGeom>
          <a:solidFill>
            <a:srgbClr val="66CCFF">
              <a:alpha val="30196"/>
            </a:srgbClr>
          </a:solidFill>
          <a:ln w="22225">
            <a:solidFill>
              <a:schemeClr val="tx1"/>
            </a:solidFill>
            <a:round/>
            <a:headEnd/>
            <a:tailEnd/>
          </a:ln>
        </p:spPr>
        <p:txBody>
          <a:bodyPr anchor="ctr"/>
          <a:lstStyle>
            <a:lvl1pPr>
              <a:spcBef>
                <a:spcPct val="20000"/>
              </a:spcBef>
              <a:buFont typeface="Arial" charset="0"/>
              <a:buChar char="•"/>
              <a:defRPr sz="27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a:solidFill>
                  <a:schemeClr val="tx1"/>
                </a:solidFill>
                <a:latin typeface="Arial" charset="0"/>
                <a:cs typeface="Arial" charset="0"/>
              </a:defRPr>
            </a:lvl4pPr>
            <a:lvl5pPr marL="2057400" indent="-228600">
              <a:spcBef>
                <a:spcPct val="20000"/>
              </a:spcBef>
              <a:buFont typeface="Arial" charset="0"/>
              <a:buChar char="»"/>
              <a:defRPr>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chemeClr val="tx1"/>
                </a:solidFill>
                <a:latin typeface="Arial" charset="0"/>
                <a:cs typeface="Arial" charset="0"/>
              </a:defRPr>
            </a:lvl9pPr>
          </a:lstStyle>
          <a:p>
            <a:pPr fontAlgn="base">
              <a:spcBef>
                <a:spcPct val="0"/>
              </a:spcBef>
              <a:spcAft>
                <a:spcPct val="0"/>
              </a:spcAft>
              <a:buFontTx/>
              <a:buNone/>
            </a:pPr>
            <a:r>
              <a:rPr lang="en-GB" altLang="en-US" sz="3600" b="1">
                <a:solidFill>
                  <a:srgbClr val="000000"/>
                </a:solidFill>
              </a:rPr>
              <a:t>Electronic</a:t>
            </a:r>
            <a:endParaRPr lang="en-US" altLang="en-US" sz="3600" b="1">
              <a:solidFill>
                <a:srgbClr val="000000"/>
              </a:solidFill>
            </a:endParaRPr>
          </a:p>
        </p:txBody>
      </p:sp>
    </p:spTree>
    <p:extLst>
      <p:ext uri="{BB962C8B-B14F-4D97-AF65-F5344CB8AC3E}">
        <p14:creationId xmlns:p14="http://schemas.microsoft.com/office/powerpoint/2010/main" val="7044153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dissolve">
                                      <p:cBhvr>
                                        <p:cTn id="7" dur="500"/>
                                        <p:tgtEl>
                                          <p:spTgt spid="95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41"/>
                                        </p:tgtEl>
                                        <p:attrNameLst>
                                          <p:attrName>style.visibility</p:attrName>
                                        </p:attrNameLst>
                                      </p:cBhvr>
                                      <p:to>
                                        <p:strVal val="visible"/>
                                      </p:to>
                                    </p:set>
                                    <p:animEffect transition="in" filter="dissolve">
                                      <p:cBhvr>
                                        <p:cTn id="12" dur="500"/>
                                        <p:tgtEl>
                                          <p:spTgt spid="952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36"/>
                                        </p:tgtEl>
                                        <p:attrNameLst>
                                          <p:attrName>style.visibility</p:attrName>
                                        </p:attrNameLst>
                                      </p:cBhvr>
                                      <p:to>
                                        <p:strVal val="visible"/>
                                      </p:to>
                                    </p:set>
                                    <p:animEffect transition="in" filter="dissolve">
                                      <p:cBhvr>
                                        <p:cTn id="17" dur="500"/>
                                        <p:tgtEl>
                                          <p:spTgt spid="952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par>
                          <p:cTn id="23" fill="hold" nodeType="afterGroup">
                            <p:stCondLst>
                              <p:cond delay="500"/>
                            </p:stCondLst>
                            <p:childTnLst>
                              <p:par>
                                <p:cTn id="24" presetID="26" presetClass="emph" presetSubtype="0" fill="hold" grpId="0" nodeType="afterEffect">
                                  <p:stCondLst>
                                    <p:cond delay="0"/>
                                  </p:stCondLst>
                                  <p:childTnLst>
                                    <p:animEffect transition="out" filter="fade">
                                      <p:cBhvr>
                                        <p:cTn id="25" dur="500" tmFilter="0, 0; .2, .5; .8, .5; 1, 0"/>
                                        <p:tgtEl>
                                          <p:spTgt spid="105479"/>
                                        </p:tgtEl>
                                      </p:cBhvr>
                                    </p:animEffect>
                                    <p:animScale>
                                      <p:cBhvr>
                                        <p:cTn id="26" dur="250" autoRev="1" fill="hold"/>
                                        <p:tgtEl>
                                          <p:spTgt spid="10547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animBg="1"/>
      <p:bldP spid="95241" grpId="0" animBg="1"/>
      <p:bldP spid="95236" grpId="0" animBg="1"/>
      <p:bldP spid="105479"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4C3194-3B97-4D2B-993B-667594A81183}" type="datetime1">
              <a:rPr lang="en-GB">
                <a:solidFill>
                  <a:srgbClr val="000000">
                    <a:tint val="75000"/>
                  </a:srgbClr>
                </a:solidFill>
              </a:rPr>
              <a:pPr>
                <a:defRPr/>
              </a:pPr>
              <a:t>02/05/2018</a:t>
            </a:fld>
            <a:endParaRPr lang="en-GB" dirty="0">
              <a:solidFill>
                <a:srgbClr val="000000">
                  <a:tint val="75000"/>
                </a:srgbClr>
              </a:solidFill>
            </a:endParaRPr>
          </a:p>
        </p:txBody>
      </p:sp>
      <p:sp>
        <p:nvSpPr>
          <p:cNvPr id="11267" name="Rectangle 2"/>
          <p:cNvSpPr>
            <a:spLocks noGrp="1"/>
          </p:cNvSpPr>
          <p:nvPr>
            <p:ph type="title"/>
          </p:nvPr>
        </p:nvSpPr>
        <p:spPr>
          <a:xfrm>
            <a:off x="1258888" y="549275"/>
            <a:ext cx="6273800" cy="863600"/>
          </a:xfrm>
        </p:spPr>
        <p:txBody>
          <a:bodyPr/>
          <a:lstStyle/>
          <a:p>
            <a:pPr eaLnBrk="1" hangingPunct="1"/>
            <a:r>
              <a:rPr lang="en-GB" altLang="en-US" sz="2400" b="0" dirty="0">
                <a:latin typeface="Verdana" pitchFamily="34" charset="0"/>
              </a:rPr>
              <a:t>	</a:t>
            </a:r>
            <a:br>
              <a:rPr lang="en-GB" altLang="en-US" sz="2400" b="0" dirty="0">
                <a:latin typeface="Verdana" pitchFamily="34" charset="0"/>
              </a:rPr>
            </a:br>
            <a:r>
              <a:rPr lang="en-GB" altLang="en-US" dirty="0"/>
              <a:t>Sensitive Personal Data</a:t>
            </a:r>
            <a:br>
              <a:rPr lang="en-GB" altLang="en-US" dirty="0"/>
            </a:br>
            <a:r>
              <a:rPr lang="en-GB" altLang="en-US" dirty="0"/>
              <a:t>(current) </a:t>
            </a:r>
            <a:br>
              <a:rPr lang="en-GB" altLang="en-US" dirty="0"/>
            </a:br>
            <a:endParaRPr lang="en-GB" altLang="en-US" dirty="0"/>
          </a:p>
        </p:txBody>
      </p:sp>
      <p:sp>
        <p:nvSpPr>
          <p:cNvPr id="11268" name="Rectangle 3"/>
          <p:cNvSpPr>
            <a:spLocks noGrp="1"/>
          </p:cNvSpPr>
          <p:nvPr>
            <p:ph type="body" idx="1"/>
          </p:nvPr>
        </p:nvSpPr>
        <p:spPr>
          <a:xfrm>
            <a:off x="1403350" y="1773238"/>
            <a:ext cx="7110413" cy="3749675"/>
          </a:xfrm>
        </p:spPr>
        <p:txBody>
          <a:bodyPr/>
          <a:lstStyle/>
          <a:p>
            <a:pPr lvl="1" eaLnBrk="1" hangingPunct="1">
              <a:buFont typeface="Arial" charset="0"/>
              <a:buNone/>
            </a:pPr>
            <a:r>
              <a:rPr lang="en-US" altLang="en-US" sz="2800"/>
              <a:t>a.    Racial or ethnic origin</a:t>
            </a:r>
          </a:p>
          <a:p>
            <a:pPr lvl="1" eaLnBrk="1" hangingPunct="1">
              <a:buFont typeface="Arial" charset="0"/>
              <a:buNone/>
            </a:pPr>
            <a:r>
              <a:rPr lang="en-US" altLang="en-US" sz="2800"/>
              <a:t>b.    Political opinions</a:t>
            </a:r>
          </a:p>
          <a:p>
            <a:pPr lvl="1" eaLnBrk="1" hangingPunct="1">
              <a:buFont typeface="Arial" charset="0"/>
              <a:buNone/>
            </a:pPr>
            <a:r>
              <a:rPr lang="en-US" altLang="en-US" sz="2800"/>
              <a:t>c.    Trade union membership</a:t>
            </a:r>
          </a:p>
          <a:p>
            <a:pPr lvl="1" eaLnBrk="1" hangingPunct="1">
              <a:buFont typeface="Arial" charset="0"/>
              <a:buNone/>
            </a:pPr>
            <a:r>
              <a:rPr lang="en-US" altLang="en-US" sz="2800"/>
              <a:t>d.    Religious or similar beliefs	</a:t>
            </a:r>
          </a:p>
          <a:p>
            <a:pPr lvl="1" eaLnBrk="1" hangingPunct="1">
              <a:buFont typeface="Arial" charset="0"/>
              <a:buNone/>
            </a:pPr>
            <a:r>
              <a:rPr lang="en-US" altLang="en-US" sz="2800"/>
              <a:t>e.    Health or sexual life</a:t>
            </a:r>
          </a:p>
          <a:p>
            <a:pPr lvl="1" eaLnBrk="1" hangingPunct="1">
              <a:buFont typeface="Arial" charset="0"/>
              <a:buNone/>
            </a:pPr>
            <a:r>
              <a:rPr lang="en-US" altLang="en-US" sz="2800"/>
              <a:t>f.     Criminal offences, proceedings 		    		and convictions</a:t>
            </a:r>
            <a:endParaRPr lang="en-GB" altLang="en-US" sz="2800"/>
          </a:p>
        </p:txBody>
      </p:sp>
    </p:spTree>
    <p:extLst>
      <p:ext uri="{BB962C8B-B14F-4D97-AF65-F5344CB8AC3E}">
        <p14:creationId xmlns:p14="http://schemas.microsoft.com/office/powerpoint/2010/main" val="3448170422"/>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1598</Words>
  <Application>Microsoft Office PowerPoint</Application>
  <PresentationFormat>On-screen Show (4:3)</PresentationFormat>
  <Paragraphs>271</Paragraphs>
  <Slides>21</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Times New Roman</vt:lpstr>
      <vt:lpstr>Verdana</vt:lpstr>
      <vt:lpstr>Wingdings</vt:lpstr>
      <vt:lpstr>1_Office Theme</vt:lpstr>
      <vt:lpstr>Office Theme</vt:lpstr>
      <vt:lpstr> Data Protection  Act 1998 &amp; GDPR </vt:lpstr>
      <vt:lpstr>   The DP Act (current)</vt:lpstr>
      <vt:lpstr>General Data Protection Regulation (GDPR)</vt:lpstr>
      <vt:lpstr>The DPO under GDPR</vt:lpstr>
      <vt:lpstr>What does the Act do?</vt:lpstr>
      <vt:lpstr>Notification (current)</vt:lpstr>
      <vt:lpstr>GDPR</vt:lpstr>
      <vt:lpstr>Personal Data</vt:lpstr>
      <vt:lpstr>  Sensitive Personal Data (current)  </vt:lpstr>
      <vt:lpstr>GDPR</vt:lpstr>
      <vt:lpstr>PowerPoint Presentation</vt:lpstr>
      <vt:lpstr>GDPR</vt:lpstr>
      <vt:lpstr>Privacy Notice (current)</vt:lpstr>
      <vt:lpstr>GDPR</vt:lpstr>
      <vt:lpstr>Individuals Rights (current)</vt:lpstr>
      <vt:lpstr>GDPR</vt:lpstr>
      <vt:lpstr>Subject Access (current)</vt:lpstr>
      <vt:lpstr>GDPR</vt:lpstr>
      <vt:lpstr>PowerPoint Presentation</vt:lpstr>
      <vt:lpstr>GDPR</vt:lpstr>
      <vt:lpstr>Contact Details</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Act 1998</dc:title>
  <dc:creator>Hunt, Michelle - ST GL</dc:creator>
  <cp:lastModifiedBy>Lockyer-Fincken, Nicholas - CY EPA</cp:lastModifiedBy>
  <cp:revision>8</cp:revision>
  <cp:lastPrinted>2018-01-17T16:18:36Z</cp:lastPrinted>
  <dcterms:created xsi:type="dcterms:W3CDTF">2018-01-15T16:05:14Z</dcterms:created>
  <dcterms:modified xsi:type="dcterms:W3CDTF">2018-05-02T14:35:27Z</dcterms:modified>
</cp:coreProperties>
</file>