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474" r:id="rId6"/>
    <p:sldId id="475" r:id="rId7"/>
    <p:sldId id="479" r:id="rId8"/>
    <p:sldId id="476" r:id="rId9"/>
    <p:sldId id="477" r:id="rId10"/>
    <p:sldId id="478" r:id="rId11"/>
    <p:sldId id="260" r:id="rId12"/>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k, Joanne - TEP" initials="CJ-T" lastIdx="1" clrIdx="0">
    <p:extLst>
      <p:ext uri="{19B8F6BF-5375-455C-9EA6-DF929625EA0E}">
        <p15:presenceInfo xmlns:p15="http://schemas.microsoft.com/office/powerpoint/2012/main" userId="S::Joanne.Clark@theeducationpeople.org::e615d5ca-0574-43b8-8fe0-e1f9c5cda9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49" autoAdjust="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 Sharon - TEP" userId="7ec0fd0f-f739-4a0a-983a-5af65a457ab6" providerId="ADAL" clId="{2C194175-F504-41EA-8B2D-AF30378A8DEA}"/>
    <pc:docChg chg="undo custSel modSld">
      <pc:chgData name="Rose, Sharon - TEP" userId="7ec0fd0f-f739-4a0a-983a-5af65a457ab6" providerId="ADAL" clId="{2C194175-F504-41EA-8B2D-AF30378A8DEA}" dt="2020-07-03T11:42:34.082" v="80" actId="20577"/>
      <pc:docMkLst>
        <pc:docMk/>
      </pc:docMkLst>
      <pc:sldChg chg="modSp mod">
        <pc:chgData name="Rose, Sharon - TEP" userId="7ec0fd0f-f739-4a0a-983a-5af65a457ab6" providerId="ADAL" clId="{2C194175-F504-41EA-8B2D-AF30378A8DEA}" dt="2020-07-03T11:40:58.127" v="56" actId="20577"/>
        <pc:sldMkLst>
          <pc:docMk/>
          <pc:sldMk cId="0" sldId="474"/>
        </pc:sldMkLst>
        <pc:spChg chg="mod">
          <ac:chgData name="Rose, Sharon - TEP" userId="7ec0fd0f-f739-4a0a-983a-5af65a457ab6" providerId="ADAL" clId="{2C194175-F504-41EA-8B2D-AF30378A8DEA}" dt="2020-07-03T11:40:58.127" v="56" actId="20577"/>
          <ac:spMkLst>
            <pc:docMk/>
            <pc:sldMk cId="0" sldId="474"/>
            <ac:spMk id="3" creationId="{00000000-0000-0000-0000-000000000000}"/>
          </ac:spMkLst>
        </pc:spChg>
      </pc:sldChg>
      <pc:sldChg chg="modSp mod">
        <pc:chgData name="Rose, Sharon - TEP" userId="7ec0fd0f-f739-4a0a-983a-5af65a457ab6" providerId="ADAL" clId="{2C194175-F504-41EA-8B2D-AF30378A8DEA}" dt="2020-07-03T11:41:36.409" v="60" actId="20577"/>
        <pc:sldMkLst>
          <pc:docMk/>
          <pc:sldMk cId="1545448536" sldId="475"/>
        </pc:sldMkLst>
        <pc:spChg chg="mod">
          <ac:chgData name="Rose, Sharon - TEP" userId="7ec0fd0f-f739-4a0a-983a-5af65a457ab6" providerId="ADAL" clId="{2C194175-F504-41EA-8B2D-AF30378A8DEA}" dt="2020-07-03T11:41:36.409" v="60" actId="20577"/>
          <ac:spMkLst>
            <pc:docMk/>
            <pc:sldMk cId="1545448536" sldId="475"/>
            <ac:spMk id="3" creationId="{00000000-0000-0000-0000-000000000000}"/>
          </ac:spMkLst>
        </pc:spChg>
      </pc:sldChg>
      <pc:sldChg chg="modSp mod">
        <pc:chgData name="Rose, Sharon - TEP" userId="7ec0fd0f-f739-4a0a-983a-5af65a457ab6" providerId="ADAL" clId="{2C194175-F504-41EA-8B2D-AF30378A8DEA}" dt="2020-07-03T11:42:26.064" v="76" actId="20577"/>
        <pc:sldMkLst>
          <pc:docMk/>
          <pc:sldMk cId="1143411505" sldId="476"/>
        </pc:sldMkLst>
        <pc:spChg chg="mod">
          <ac:chgData name="Rose, Sharon - TEP" userId="7ec0fd0f-f739-4a0a-983a-5af65a457ab6" providerId="ADAL" clId="{2C194175-F504-41EA-8B2D-AF30378A8DEA}" dt="2020-07-03T11:42:26.064" v="76" actId="20577"/>
          <ac:spMkLst>
            <pc:docMk/>
            <pc:sldMk cId="1143411505" sldId="476"/>
            <ac:spMk id="3" creationId="{00000000-0000-0000-0000-000000000000}"/>
          </ac:spMkLst>
        </pc:spChg>
      </pc:sldChg>
      <pc:sldChg chg="modSp mod">
        <pc:chgData name="Rose, Sharon - TEP" userId="7ec0fd0f-f739-4a0a-983a-5af65a457ab6" providerId="ADAL" clId="{2C194175-F504-41EA-8B2D-AF30378A8DEA}" dt="2020-07-03T11:42:34.082" v="80" actId="20577"/>
        <pc:sldMkLst>
          <pc:docMk/>
          <pc:sldMk cId="1685005672" sldId="477"/>
        </pc:sldMkLst>
        <pc:spChg chg="mod">
          <ac:chgData name="Rose, Sharon - TEP" userId="7ec0fd0f-f739-4a0a-983a-5af65a457ab6" providerId="ADAL" clId="{2C194175-F504-41EA-8B2D-AF30378A8DEA}" dt="2020-07-03T11:42:34.082" v="80" actId="20577"/>
          <ac:spMkLst>
            <pc:docMk/>
            <pc:sldMk cId="1685005672" sldId="477"/>
            <ac:spMk id="3" creationId="{00000000-0000-0000-0000-000000000000}"/>
          </ac:spMkLst>
        </pc:spChg>
      </pc:sldChg>
      <pc:sldChg chg="modSp mod">
        <pc:chgData name="Rose, Sharon - TEP" userId="7ec0fd0f-f739-4a0a-983a-5af65a457ab6" providerId="ADAL" clId="{2C194175-F504-41EA-8B2D-AF30378A8DEA}" dt="2020-07-03T11:42:07.270" v="73" actId="20577"/>
        <pc:sldMkLst>
          <pc:docMk/>
          <pc:sldMk cId="1554469832" sldId="479"/>
        </pc:sldMkLst>
        <pc:spChg chg="mod">
          <ac:chgData name="Rose, Sharon - TEP" userId="7ec0fd0f-f739-4a0a-983a-5af65a457ab6" providerId="ADAL" clId="{2C194175-F504-41EA-8B2D-AF30378A8DEA}" dt="2020-07-03T11:42:07.270" v="73" actId="20577"/>
          <ac:spMkLst>
            <pc:docMk/>
            <pc:sldMk cId="1554469832" sldId="47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9C7A7FF-6C9B-48F3-8B03-F19BA8107A38}" type="datetimeFigureOut">
              <a:rPr lang="en-GB" smtClean="0"/>
              <a:t>03/07/2020</a:t>
            </a:fld>
            <a:endParaRPr lang="en-GB"/>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24CEF4CF-9EDB-4A8A-BF96-2B8C60FAC30A}" type="slidenum">
              <a:rPr lang="en-GB" smtClean="0"/>
              <a:t>‹#›</a:t>
            </a:fld>
            <a:endParaRPr lang="en-GB"/>
          </a:p>
        </p:txBody>
      </p:sp>
    </p:spTree>
    <p:extLst>
      <p:ext uri="{BB962C8B-B14F-4D97-AF65-F5344CB8AC3E}">
        <p14:creationId xmlns:p14="http://schemas.microsoft.com/office/powerpoint/2010/main" val="296738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CEF4CF-9EDB-4A8A-BF96-2B8C60FAC30A}" type="slidenum">
              <a:rPr lang="en-GB" smtClean="0"/>
              <a:t>1</a:t>
            </a:fld>
            <a:endParaRPr lang="en-GB"/>
          </a:p>
        </p:txBody>
      </p:sp>
    </p:spTree>
    <p:extLst>
      <p:ext uri="{BB962C8B-B14F-4D97-AF65-F5344CB8AC3E}">
        <p14:creationId xmlns:p14="http://schemas.microsoft.com/office/powerpoint/2010/main" val="162146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spcBef>
                <a:spcPct val="0"/>
              </a:spcBef>
              <a:defRPr/>
            </a:pPr>
            <a:r>
              <a:rPr lang="en-GB" altLang="en-US" dirty="0">
                <a:latin typeface="Arial" pitchFamily="34" charset="0"/>
                <a:ea typeface="ＭＳ Ｐゴシック" pitchFamily="34" charset="-128"/>
              </a:rPr>
              <a:t>.</a:t>
            </a:r>
          </a:p>
          <a:p>
            <a:pPr>
              <a:defRPr/>
            </a:pPr>
            <a:endParaRPr lang="en-GB" altLang="en-US" dirty="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596544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847971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17558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347428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1778730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4CEF4CF-9EDB-4A8A-BF96-2B8C60FAC30A}" type="slidenum">
              <a:rPr lang="en-GB" smtClean="0"/>
              <a:t>8</a:t>
            </a:fld>
            <a:endParaRPr lang="en-GB"/>
          </a:p>
        </p:txBody>
      </p:sp>
    </p:spTree>
    <p:extLst>
      <p:ext uri="{BB962C8B-B14F-4D97-AF65-F5344CB8AC3E}">
        <p14:creationId xmlns:p14="http://schemas.microsoft.com/office/powerpoint/2010/main" val="195923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297090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270492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266040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358088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517CA2-BE16-47A2-8F74-18A4B23801A3}" type="datetimeFigureOut">
              <a:rPr lang="en-GB" smtClean="0"/>
              <a:t>03/07/2020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324551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100839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7517CA2-BE16-47A2-8F74-18A4B23801A3}" type="datetimeFigureOut">
              <a:rPr lang="en-GB" smtClean="0"/>
              <a:t>03/07/2020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276320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7517CA2-BE16-47A2-8F74-18A4B23801A3}" type="datetimeFigureOut">
              <a:rPr lang="en-GB" smtClean="0"/>
              <a:t>03/07/2020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33569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7CA2-BE16-47A2-8F74-18A4B23801A3}" type="datetimeFigureOut">
              <a:rPr lang="en-GB" smtClean="0"/>
              <a:t>03/07/2020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294506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335136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517CA2-BE16-47A2-8F74-18A4B23801A3}" type="datetimeFigureOut">
              <a:rPr lang="en-GB" smtClean="0"/>
              <a:t>03/07/2020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63DE2A-51BF-433B-A995-F68830B8C79F}" type="slidenum">
              <a:rPr lang="en-GB" smtClean="0"/>
              <a:t>‹#›</a:t>
            </a:fld>
            <a:endParaRPr lang="en-GB"/>
          </a:p>
        </p:txBody>
      </p:sp>
    </p:spTree>
    <p:extLst>
      <p:ext uri="{BB962C8B-B14F-4D97-AF65-F5344CB8AC3E}">
        <p14:creationId xmlns:p14="http://schemas.microsoft.com/office/powerpoint/2010/main" val="152743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17CA2-BE16-47A2-8F74-18A4B23801A3}" type="datetimeFigureOut">
              <a:rPr lang="en-GB" smtClean="0"/>
              <a:t>03/07/2020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3DE2A-51BF-433B-A995-F68830B8C79F}" type="slidenum">
              <a:rPr lang="en-GB" smtClean="0"/>
              <a:t>‹#›</a:t>
            </a:fld>
            <a:endParaRPr lang="en-GB"/>
          </a:p>
        </p:txBody>
      </p:sp>
    </p:spTree>
    <p:extLst>
      <p:ext uri="{BB962C8B-B14F-4D97-AF65-F5344CB8AC3E}">
        <p14:creationId xmlns:p14="http://schemas.microsoft.com/office/powerpoint/2010/main" val="2879586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156768" y="1078353"/>
            <a:ext cx="6696744" cy="1368152"/>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tx1"/>
                </a:solidFill>
                <a:latin typeface="Arial" panose="020B0604020202020204" pitchFamily="34" charset="0"/>
                <a:cs typeface="Arial" panose="020B0604020202020204" pitchFamily="34" charset="0"/>
              </a:rPr>
              <a:t>Finance Information Group</a:t>
            </a:r>
          </a:p>
        </p:txBody>
      </p:sp>
      <p:sp>
        <p:nvSpPr>
          <p:cNvPr id="7" name="Rounded Rectangle 6"/>
          <p:cNvSpPr/>
          <p:nvPr/>
        </p:nvSpPr>
        <p:spPr>
          <a:xfrm>
            <a:off x="1186496" y="2783028"/>
            <a:ext cx="6696744" cy="2662196"/>
          </a:xfrm>
          <a:prstGeom prst="roundRect">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Schools Financial Services</a:t>
            </a:r>
          </a:p>
          <a:p>
            <a:pPr algn="ctr"/>
            <a:r>
              <a:rPr lang="en-GB" sz="2400" b="1" dirty="0">
                <a:solidFill>
                  <a:schemeClr val="tx1"/>
                </a:solidFill>
              </a:rPr>
              <a:t>Financial Risk Register</a:t>
            </a:r>
          </a:p>
          <a:p>
            <a:pPr algn="ctr"/>
            <a:endParaRPr lang="en-GB" sz="2400" b="1" dirty="0">
              <a:solidFill>
                <a:schemeClr val="tx1"/>
              </a:solidFill>
            </a:endParaRPr>
          </a:p>
          <a:p>
            <a:pPr algn="ctr"/>
            <a:r>
              <a:rPr lang="en-GB" sz="2400" b="1" dirty="0">
                <a:solidFill>
                  <a:schemeClr val="tx1"/>
                </a:solidFill>
              </a:rPr>
              <a:t>June 2020</a:t>
            </a:r>
          </a:p>
        </p:txBody>
      </p:sp>
      <p:sp>
        <p:nvSpPr>
          <p:cNvPr id="2" name="TextBox 1">
            <a:extLst>
              <a:ext uri="{FF2B5EF4-FFF2-40B4-BE49-F238E27FC236}">
                <a16:creationId xmlns:a16="http://schemas.microsoft.com/office/drawing/2014/main" id="{48E86138-B3A6-47C3-9B57-F93C63868E7F}"/>
              </a:ext>
            </a:extLst>
          </p:cNvPr>
          <p:cNvSpPr txBox="1"/>
          <p:nvPr/>
        </p:nvSpPr>
        <p:spPr>
          <a:xfrm>
            <a:off x="161206" y="6237312"/>
            <a:ext cx="3258666"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pic>
        <p:nvPicPr>
          <p:cNvPr id="7170" name="Picture 2">
            <a:extLst>
              <a:ext uri="{FF2B5EF4-FFF2-40B4-BE49-F238E27FC236}">
                <a16:creationId xmlns:a16="http://schemas.microsoft.com/office/drawing/2014/main" id="{D771EE89-938D-47DB-89F2-D2AC3DC21E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818" y="5722092"/>
            <a:ext cx="3159845" cy="100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66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986" y="1628800"/>
            <a:ext cx="7843333" cy="4254011"/>
          </a:xfrm>
        </p:spPr>
        <p:txBody>
          <a:bodyPr>
            <a:normAutofit fontScale="92500" lnSpcReduction="10000"/>
          </a:bodyPr>
          <a:lstStyle/>
          <a:p>
            <a:pPr marL="0" indent="0">
              <a:spcBef>
                <a:spcPts val="1662"/>
              </a:spcBef>
              <a:buNone/>
              <a:defRPr/>
            </a:pPr>
            <a:r>
              <a:rPr lang="en-US" sz="2200" dirty="0">
                <a:latin typeface="Arial" panose="020B0604020202020204" pitchFamily="34" charset="0"/>
                <a:cs typeface="Arial" panose="020B0604020202020204" pitchFamily="34" charset="0"/>
              </a:rPr>
              <a:t>KCC Audit have highlighted that not all schools are aware of and are not recording the financial risks that could affect them.         They should be doing the following actions.</a:t>
            </a:r>
          </a:p>
          <a:p>
            <a:pPr>
              <a:spcBef>
                <a:spcPts val="1662"/>
              </a:spcBef>
              <a:defRPr/>
            </a:pPr>
            <a:r>
              <a:rPr lang="en-US" sz="2200" dirty="0">
                <a:latin typeface="Arial" panose="020B0604020202020204" pitchFamily="34" charset="0"/>
                <a:cs typeface="Arial" panose="020B0604020202020204" pitchFamily="34" charset="0"/>
              </a:rPr>
              <a:t>Identifying the risks and how these link to the School Improvement Plan.</a:t>
            </a:r>
          </a:p>
          <a:p>
            <a:pPr>
              <a:spcBef>
                <a:spcPts val="1662"/>
              </a:spcBef>
              <a:defRPr/>
            </a:pPr>
            <a:r>
              <a:rPr lang="en-US" sz="2200" dirty="0">
                <a:latin typeface="Arial" panose="020B0604020202020204" pitchFamily="34" charset="0"/>
                <a:cs typeface="Arial" panose="020B0604020202020204" pitchFamily="34" charset="0"/>
              </a:rPr>
              <a:t>Identifying the level of impact to the school.</a:t>
            </a:r>
          </a:p>
          <a:p>
            <a:pPr>
              <a:spcBef>
                <a:spcPts val="1662"/>
              </a:spcBef>
              <a:defRPr/>
            </a:pPr>
            <a:r>
              <a:rPr lang="en-US" sz="2200" dirty="0">
                <a:latin typeface="Arial" panose="020B0604020202020204" pitchFamily="34" charset="0"/>
                <a:cs typeface="Arial" panose="020B0604020202020204" pitchFamily="34" charset="0"/>
              </a:rPr>
              <a:t>Have early warning indicators in place.</a:t>
            </a:r>
          </a:p>
          <a:p>
            <a:pPr>
              <a:spcBef>
                <a:spcPts val="1662"/>
              </a:spcBef>
              <a:defRPr/>
            </a:pPr>
            <a:r>
              <a:rPr lang="en-US" sz="2200" dirty="0">
                <a:latin typeface="Arial" panose="020B0604020202020204" pitchFamily="34" charset="0"/>
                <a:cs typeface="Arial" panose="020B0604020202020204" pitchFamily="34" charset="0"/>
              </a:rPr>
              <a:t>Know who is responsible for managing the risk and who is providing updates.</a:t>
            </a:r>
          </a:p>
          <a:p>
            <a:pPr>
              <a:spcBef>
                <a:spcPts val="1662"/>
              </a:spcBef>
              <a:defRPr/>
            </a:pPr>
            <a:r>
              <a:rPr lang="en-US" sz="2200" dirty="0">
                <a:latin typeface="Arial" panose="020B0604020202020204" pitchFamily="34" charset="0"/>
                <a:cs typeface="Arial" panose="020B0604020202020204" pitchFamily="34" charset="0"/>
              </a:rPr>
              <a:t>What actions will be undertaken to reduce the risks impact.</a:t>
            </a:r>
            <a:endParaRPr lang="en-US" sz="1846" dirty="0"/>
          </a:p>
          <a:p>
            <a:pPr marL="0" indent="0" algn="r">
              <a:spcBef>
                <a:spcPts val="0"/>
              </a:spcBef>
              <a:spcAft>
                <a:spcPts val="554"/>
              </a:spcAft>
              <a:buNone/>
              <a:defRPr/>
            </a:pP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descr="D&amp;M Management Accountants | Measuring Risk and Uncertainty Article">
            <a:extLst>
              <a:ext uri="{FF2B5EF4-FFF2-40B4-BE49-F238E27FC236}">
                <a16:creationId xmlns:a16="http://schemas.microsoft.com/office/drawing/2014/main" id="{7AE0977B-8DB4-4B9E-990C-C7E3F04781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37" y="1479941"/>
            <a:ext cx="7843333" cy="5006629"/>
          </a:xfrm>
        </p:spPr>
        <p:txBody>
          <a:bodyPr>
            <a:normAutofit fontScale="25000" lnSpcReduction="20000"/>
          </a:bodyPr>
          <a:lstStyle/>
          <a:p>
            <a:pPr marL="0" indent="0">
              <a:spcBef>
                <a:spcPts val="1662"/>
              </a:spcBef>
              <a:buNone/>
              <a:defRPr/>
            </a:pPr>
            <a:r>
              <a:rPr lang="en-US" sz="8000" dirty="0">
                <a:latin typeface="Arial" panose="020B0604020202020204" pitchFamily="34" charset="0"/>
                <a:cs typeface="Arial" panose="020B0604020202020204" pitchFamily="34" charset="0"/>
              </a:rPr>
              <a:t>To assist schools a Financial Risk Register, as an excel template, is available on Kelsi for use by all Kent maintained schools.</a:t>
            </a:r>
          </a:p>
          <a:p>
            <a:pPr marL="0" indent="0">
              <a:spcBef>
                <a:spcPts val="1662"/>
              </a:spcBef>
              <a:buNone/>
              <a:defRPr/>
            </a:pPr>
            <a:r>
              <a:rPr lang="en-US" sz="8000" dirty="0">
                <a:solidFill>
                  <a:srgbClr val="0070C0"/>
                </a:solidFill>
                <a:latin typeface="Arial" panose="020B0604020202020204" pitchFamily="34" charset="0"/>
                <a:cs typeface="Arial" panose="020B0604020202020204" pitchFamily="34" charset="0"/>
              </a:rPr>
              <a:t>Kelsi.org.uk/school-finance/financial-support-and-planning/schools-financial-risk-register</a:t>
            </a:r>
          </a:p>
          <a:p>
            <a:pPr>
              <a:spcBef>
                <a:spcPts val="1662"/>
              </a:spcBef>
              <a:defRPr/>
            </a:pPr>
            <a:r>
              <a:rPr lang="en-US" sz="8000" dirty="0">
                <a:latin typeface="Arial" panose="020B0604020202020204" pitchFamily="34" charset="0"/>
                <a:cs typeface="Arial" panose="020B0604020202020204" pitchFamily="34" charset="0"/>
              </a:rPr>
              <a:t>Completing a risk register helps schools identify these risks.</a:t>
            </a:r>
          </a:p>
          <a:p>
            <a:pPr>
              <a:spcBef>
                <a:spcPts val="1662"/>
              </a:spcBef>
              <a:defRPr/>
            </a:pPr>
            <a:r>
              <a:rPr lang="en-US" sz="8000" dirty="0">
                <a:latin typeface="Arial" panose="020B0604020202020204" pitchFamily="34" charset="0"/>
                <a:cs typeface="Arial" panose="020B0604020202020204" pitchFamily="34" charset="0"/>
              </a:rPr>
              <a:t>It puts plans in place to reduce or eliminate any adverse effect either financial or reputational on the school.</a:t>
            </a:r>
          </a:p>
          <a:p>
            <a:pPr>
              <a:spcBef>
                <a:spcPts val="1662"/>
              </a:spcBef>
              <a:defRPr/>
            </a:pPr>
            <a:r>
              <a:rPr lang="en-US" sz="8000" dirty="0">
                <a:latin typeface="Arial" panose="020B0604020202020204" pitchFamily="34" charset="0"/>
                <a:cs typeface="Arial" panose="020B0604020202020204" pitchFamily="34" charset="0"/>
              </a:rPr>
              <a:t>Not all financial risks will have a clear link to the School Improvement Plan, however, these should also be included.</a:t>
            </a: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8000" dirty="0">
                <a:latin typeface="Arial" panose="020B0604020202020204" pitchFamily="34" charset="0"/>
                <a:cs typeface="Arial" panose="020B0604020202020204" pitchFamily="34" charset="0"/>
              </a:rPr>
              <a:t>This should be completed on an annual basis as part of the budget setting process. It should be approved and reviewed , at least annually, by the governing body.  </a:t>
            </a:r>
          </a:p>
          <a:p>
            <a:pPr marL="0" indent="0">
              <a:spcBef>
                <a:spcPts val="0"/>
              </a:spcBef>
              <a:spcAft>
                <a:spcPts val="554"/>
              </a:spcAft>
              <a:defRPr/>
            </a:pPr>
            <a:endParaRPr lang="en-US" sz="5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5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5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5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0" descr="D&amp;M Management Accountants | Measuring Risk and Uncertainty Article">
            <a:extLst>
              <a:ext uri="{FF2B5EF4-FFF2-40B4-BE49-F238E27FC236}">
                <a16:creationId xmlns:a16="http://schemas.microsoft.com/office/drawing/2014/main" id="{9B5D3431-2B7A-46A0-ACDB-249A5096F4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44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37" y="1479941"/>
            <a:ext cx="7843333" cy="5189419"/>
          </a:xfrm>
        </p:spPr>
        <p:txBody>
          <a:bodyPr>
            <a:normAutofit/>
          </a:bodyPr>
          <a:lstStyle/>
          <a:p>
            <a:pPr marL="0" indent="0">
              <a:spcBef>
                <a:spcPts val="1662"/>
              </a:spcBef>
              <a:buNone/>
              <a:defRPr/>
            </a:pPr>
            <a:r>
              <a:rPr lang="en-US" sz="2000" dirty="0">
                <a:latin typeface="Arial" panose="020B0604020202020204" pitchFamily="34" charset="0"/>
                <a:cs typeface="Arial" panose="020B0604020202020204" pitchFamily="34" charset="0"/>
              </a:rPr>
              <a:t>The Financial Risk Register is available to use to record and monitor financial (and other) risks that may impact schools.</a:t>
            </a:r>
          </a:p>
          <a:p>
            <a:pPr marL="0" indent="0">
              <a:spcBef>
                <a:spcPts val="1662"/>
              </a:spcBef>
              <a:buNone/>
              <a:defRPr/>
            </a:pPr>
            <a:r>
              <a:rPr lang="en-US" sz="2000" dirty="0">
                <a:latin typeface="Arial" panose="020B0604020202020204" pitchFamily="34" charset="0"/>
                <a:cs typeface="Arial" panose="020B0604020202020204" pitchFamily="34" charset="0"/>
              </a:rPr>
              <a:t>Four sections:</a:t>
            </a:r>
          </a:p>
          <a:p>
            <a:pPr>
              <a:spcBef>
                <a:spcPts val="1662"/>
              </a:spcBef>
              <a:defRPr/>
            </a:pPr>
            <a:r>
              <a:rPr lang="en-US" sz="2000" dirty="0">
                <a:latin typeface="Arial" panose="020B0604020202020204" pitchFamily="34" charset="0"/>
                <a:cs typeface="Arial" panose="020B0604020202020204" pitchFamily="34" charset="0"/>
              </a:rPr>
              <a:t>Risk Identification (red section)</a:t>
            </a:r>
          </a:p>
          <a:p>
            <a:pPr>
              <a:spcBef>
                <a:spcPts val="1662"/>
              </a:spcBef>
              <a:defRPr/>
            </a:pPr>
            <a:r>
              <a:rPr lang="en-US" sz="2000" dirty="0">
                <a:latin typeface="Arial" panose="020B0604020202020204" pitchFamily="34" charset="0"/>
                <a:cs typeface="Arial" panose="020B0604020202020204" pitchFamily="34" charset="0"/>
              </a:rPr>
              <a:t>Risk Analysis (yellow section)</a:t>
            </a:r>
          </a:p>
          <a:p>
            <a:pPr>
              <a:spcBef>
                <a:spcPts val="1662"/>
              </a:spcBef>
              <a:defRPr/>
            </a:pPr>
            <a:r>
              <a:rPr lang="en-US" sz="2000" dirty="0">
                <a:latin typeface="Arial" panose="020B0604020202020204" pitchFamily="34" charset="0"/>
                <a:cs typeface="Arial" panose="020B0604020202020204" pitchFamily="34" charset="0"/>
              </a:rPr>
              <a:t>Risk Evaluation (blue section)</a:t>
            </a:r>
          </a:p>
          <a:p>
            <a:pPr>
              <a:spcBef>
                <a:spcPts val="1662"/>
              </a:spcBef>
              <a:defRPr/>
            </a:pPr>
            <a:r>
              <a:rPr lang="en-US" sz="2000" dirty="0">
                <a:latin typeface="Arial" panose="020B0604020202020204" pitchFamily="34" charset="0"/>
                <a:cs typeface="Arial" panose="020B0604020202020204" pitchFamily="34" charset="0"/>
              </a:rPr>
              <a:t>Risk Treatment (green section)</a:t>
            </a:r>
          </a:p>
          <a:p>
            <a:pPr marL="0" indent="0">
              <a:spcBef>
                <a:spcPts val="0"/>
              </a:spcBef>
              <a:spcAft>
                <a:spcPts val="554"/>
              </a:spcAft>
              <a:defRPr/>
            </a:pPr>
            <a:endParaRPr lang="en-US" sz="20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2000" dirty="0">
                <a:latin typeface="Arial" panose="020B0604020202020204" pitchFamily="34" charset="0"/>
                <a:cs typeface="Arial" panose="020B0604020202020204" pitchFamily="34" charset="0"/>
              </a:rPr>
              <a:t>It does not need to be submitted to the Local Authority but must be available during any compliance visits. 			</a:t>
            </a: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0" descr="D&amp;M Management Accountants | Measuring Risk and Uncertainty Article">
            <a:extLst>
              <a:ext uri="{FF2B5EF4-FFF2-40B4-BE49-F238E27FC236}">
                <a16:creationId xmlns:a16="http://schemas.microsoft.com/office/drawing/2014/main" id="{9B5D3431-2B7A-46A0-ACDB-249A5096F4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46983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865" y="1434932"/>
            <a:ext cx="7843333" cy="4254011"/>
          </a:xfrm>
        </p:spPr>
        <p:txBody>
          <a:bodyPr>
            <a:normAutofit fontScale="25000" lnSpcReduction="20000"/>
          </a:bodyPr>
          <a:lstStyle/>
          <a:p>
            <a:pPr marL="0" indent="0">
              <a:spcBef>
                <a:spcPts val="1662"/>
              </a:spcBef>
              <a:buNone/>
              <a:defRPr/>
            </a:pPr>
            <a:r>
              <a:rPr lang="en-US" sz="8000" dirty="0">
                <a:latin typeface="Arial" panose="020B0604020202020204" pitchFamily="34" charset="0"/>
                <a:cs typeface="Arial" panose="020B0604020202020204" pitchFamily="34" charset="0"/>
              </a:rPr>
              <a:t>Risk identification</a:t>
            </a: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8000" dirty="0">
                <a:latin typeface="Arial" panose="020B0604020202020204" pitchFamily="34" charset="0"/>
                <a:cs typeface="Arial" panose="020B0604020202020204" pitchFamily="34" charset="0"/>
              </a:rPr>
              <a:t>All risks should link to the School Improvement Plan objectives and be assigned a specific number. </a:t>
            </a:r>
          </a:p>
          <a:p>
            <a:pPr marL="0" indent="0">
              <a:spcBef>
                <a:spcPts val="0"/>
              </a:spcBef>
              <a:spcAft>
                <a:spcPts val="554"/>
              </a:spcAft>
              <a:defRPr/>
            </a:pPr>
            <a:endParaRPr lang="en-US" sz="923" dirty="0"/>
          </a:p>
          <a:p>
            <a:pPr marL="0" indent="0">
              <a:spcBef>
                <a:spcPts val="0"/>
              </a:spcBef>
              <a:spcAft>
                <a:spcPts val="554"/>
              </a:spcAft>
              <a:defRPr/>
            </a:pPr>
            <a:endParaRPr lang="en-US" sz="1846" dirty="0"/>
          </a:p>
          <a:p>
            <a:pPr marL="0" indent="0">
              <a:spcBef>
                <a:spcPts val="0"/>
              </a:spcBef>
              <a:spcAft>
                <a:spcPts val="554"/>
              </a:spcAft>
              <a:defRPr/>
            </a:pPr>
            <a:endParaRPr lang="en-US" sz="1846" dirty="0"/>
          </a:p>
          <a:p>
            <a:pPr marL="0" indent="0" algn="r">
              <a:spcBef>
                <a:spcPts val="0"/>
              </a:spcBef>
              <a:spcAft>
                <a:spcPts val="554"/>
              </a:spcAft>
              <a:defRPr/>
            </a:pP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CCECCDC6-83C1-467F-9DAB-42063F4B0048}"/>
              </a:ext>
            </a:extLst>
          </p:cNvPr>
          <p:cNvPicPr>
            <a:picLocks noChangeAspect="1"/>
          </p:cNvPicPr>
          <p:nvPr/>
        </p:nvPicPr>
        <p:blipFill>
          <a:blip r:embed="rId4"/>
          <a:stretch>
            <a:fillRect/>
          </a:stretch>
        </p:blipFill>
        <p:spPr>
          <a:xfrm>
            <a:off x="1058151" y="1972384"/>
            <a:ext cx="7027697" cy="2913232"/>
          </a:xfrm>
          <a:prstGeom prst="rect">
            <a:avLst/>
          </a:prstGeom>
        </p:spPr>
      </p:pic>
      <p:pic>
        <p:nvPicPr>
          <p:cNvPr id="10" name="Picture 10" descr="D&amp;M Management Accountants | Measuring Risk and Uncertainty Article">
            <a:extLst>
              <a:ext uri="{FF2B5EF4-FFF2-40B4-BE49-F238E27FC236}">
                <a16:creationId xmlns:a16="http://schemas.microsoft.com/office/drawing/2014/main" id="{646F2FB9-7B5A-401A-92DA-A46F197D4C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41150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865" y="1434932"/>
            <a:ext cx="7843333" cy="4614495"/>
          </a:xfrm>
        </p:spPr>
        <p:txBody>
          <a:bodyPr>
            <a:normAutofit fontScale="25000" lnSpcReduction="20000"/>
          </a:bodyPr>
          <a:lstStyle/>
          <a:p>
            <a:pPr marL="0" indent="0">
              <a:spcBef>
                <a:spcPts val="1662"/>
              </a:spcBef>
              <a:buNone/>
              <a:defRPr/>
            </a:pPr>
            <a:r>
              <a:rPr lang="en-US" sz="8000" dirty="0">
                <a:latin typeface="Arial" panose="020B0604020202020204" pitchFamily="34" charset="0"/>
                <a:cs typeface="Arial" panose="020B0604020202020204" pitchFamily="34" charset="0"/>
              </a:rPr>
              <a:t>Risk Analysis and Evaluation</a:t>
            </a: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80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8000" dirty="0">
                <a:latin typeface="Arial" panose="020B0604020202020204" pitchFamily="34" charset="0"/>
                <a:cs typeface="Arial" panose="020B0604020202020204" pitchFamily="34" charset="0"/>
              </a:rPr>
              <a:t>Add a score (1 to 6) for both likelihood and impact 1 (Risk Analysis).  Risk register will then generate a level (Risk Evaluation) based on the score calculated.</a:t>
            </a:r>
          </a:p>
          <a:p>
            <a:pPr marL="0" indent="0">
              <a:spcBef>
                <a:spcPts val="0"/>
              </a:spcBef>
              <a:spcAft>
                <a:spcPts val="554"/>
              </a:spcAft>
              <a:defRPr/>
            </a:pPr>
            <a:endParaRPr lang="en-US" sz="923" dirty="0"/>
          </a:p>
          <a:p>
            <a:pPr marL="0" indent="0">
              <a:spcBef>
                <a:spcPts val="0"/>
              </a:spcBef>
              <a:spcAft>
                <a:spcPts val="554"/>
              </a:spcAft>
              <a:defRPr/>
            </a:pPr>
            <a:endParaRPr lang="en-US" sz="1846" dirty="0"/>
          </a:p>
          <a:p>
            <a:pPr marL="0" indent="0">
              <a:spcBef>
                <a:spcPts val="0"/>
              </a:spcBef>
              <a:spcAft>
                <a:spcPts val="554"/>
              </a:spcAft>
              <a:defRPr/>
            </a:pPr>
            <a:endParaRPr lang="en-US" sz="1846" dirty="0"/>
          </a:p>
          <a:p>
            <a:pPr marL="0" indent="0" algn="r">
              <a:spcBef>
                <a:spcPts val="0"/>
              </a:spcBef>
              <a:spcAft>
                <a:spcPts val="554"/>
              </a:spcAft>
              <a:defRPr/>
            </a:pP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4DF8E5D7-D0DF-4996-B835-98502BA56991}"/>
              </a:ext>
            </a:extLst>
          </p:cNvPr>
          <p:cNvPicPr>
            <a:picLocks noChangeAspect="1"/>
          </p:cNvPicPr>
          <p:nvPr/>
        </p:nvPicPr>
        <p:blipFill rotWithShape="1">
          <a:blip r:embed="rId4"/>
          <a:srcRect b="1899"/>
          <a:stretch/>
        </p:blipFill>
        <p:spPr>
          <a:xfrm>
            <a:off x="2559636" y="1985015"/>
            <a:ext cx="4024728" cy="2887970"/>
          </a:xfrm>
          <a:prstGeom prst="rect">
            <a:avLst/>
          </a:prstGeom>
        </p:spPr>
      </p:pic>
      <p:pic>
        <p:nvPicPr>
          <p:cNvPr id="11" name="Picture 10" descr="D&amp;M Management Accountants | Measuring Risk and Uncertainty Article">
            <a:extLst>
              <a:ext uri="{FF2B5EF4-FFF2-40B4-BE49-F238E27FC236}">
                <a16:creationId xmlns:a16="http://schemas.microsoft.com/office/drawing/2014/main" id="{655D23E7-6DA3-4BEB-B779-5CF2FC0BC9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00567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865" y="1434932"/>
            <a:ext cx="7843333" cy="5423068"/>
          </a:xfrm>
        </p:spPr>
        <p:txBody>
          <a:bodyPr>
            <a:normAutofit fontScale="40000" lnSpcReduction="20000"/>
          </a:bodyPr>
          <a:lstStyle/>
          <a:p>
            <a:pPr marL="0" indent="0">
              <a:spcBef>
                <a:spcPts val="1662"/>
              </a:spcBef>
              <a:buNone/>
              <a:defRPr/>
            </a:pPr>
            <a:r>
              <a:rPr lang="en-US" sz="5000" dirty="0">
                <a:latin typeface="Arial" panose="020B0604020202020204" pitchFamily="34" charset="0"/>
                <a:cs typeface="Arial" panose="020B0604020202020204" pitchFamily="34" charset="0"/>
              </a:rPr>
              <a:t>Risk Treatment</a:t>
            </a: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defRPr/>
            </a:pPr>
            <a:endParaRPr lang="en-US" sz="22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5000" dirty="0">
              <a:latin typeface="Arial" panose="020B0604020202020204" pitchFamily="34" charset="0"/>
              <a:cs typeface="Arial" panose="020B0604020202020204" pitchFamily="34" charset="0"/>
            </a:endParaRPr>
          </a:p>
          <a:p>
            <a:pPr marL="0" indent="0">
              <a:spcBef>
                <a:spcPts val="0"/>
              </a:spcBef>
              <a:spcAft>
                <a:spcPts val="554"/>
              </a:spcAft>
              <a:buNone/>
              <a:defRPr/>
            </a:pPr>
            <a:endParaRPr lang="en-US" sz="5000" dirty="0">
              <a:latin typeface="Arial" panose="020B0604020202020204" pitchFamily="34" charset="0"/>
              <a:cs typeface="Arial" panose="020B0604020202020204" pitchFamily="34" charset="0"/>
            </a:endParaRPr>
          </a:p>
          <a:p>
            <a:pPr marL="0" indent="0">
              <a:spcBef>
                <a:spcPts val="0"/>
              </a:spcBef>
              <a:spcAft>
                <a:spcPts val="554"/>
              </a:spcAft>
              <a:buNone/>
              <a:defRPr/>
            </a:pPr>
            <a:r>
              <a:rPr lang="en-US" sz="5000" dirty="0">
                <a:latin typeface="Arial" panose="020B0604020202020204" pitchFamily="34" charset="0"/>
                <a:cs typeface="Arial" panose="020B0604020202020204" pitchFamily="34" charset="0"/>
              </a:rPr>
              <a:t>Add details of who is responsible for monitoring the risk, what early indicators of the risk coming to pass will be and what plans will be put into action to reduce the impact to the school.</a:t>
            </a:r>
          </a:p>
          <a:p>
            <a:pPr marL="0" indent="0">
              <a:spcBef>
                <a:spcPts val="0"/>
              </a:spcBef>
              <a:spcAft>
                <a:spcPts val="554"/>
              </a:spcAft>
              <a:defRPr/>
            </a:pPr>
            <a:endParaRPr lang="en-US" dirty="0"/>
          </a:p>
          <a:p>
            <a:pPr marL="0" indent="0">
              <a:spcBef>
                <a:spcPts val="0"/>
              </a:spcBef>
              <a:spcAft>
                <a:spcPts val="554"/>
              </a:spcAft>
              <a:buNone/>
              <a:defRPr/>
            </a:pPr>
            <a:endParaRPr lang="en-US" sz="1846" dirty="0"/>
          </a:p>
          <a:p>
            <a:pPr marL="0" indent="0" algn="r">
              <a:spcBef>
                <a:spcPts val="0"/>
              </a:spcBef>
              <a:spcAft>
                <a:spcPts val="554"/>
              </a:spcAft>
              <a:buNone/>
              <a:defRPr/>
            </a:pPr>
            <a:r>
              <a:rPr lang="en-US" sz="1846" dirty="0"/>
              <a:t>			</a:t>
            </a:r>
            <a:endParaRPr lang="en-US" sz="1108" b="1" dirty="0"/>
          </a:p>
        </p:txBody>
      </p:sp>
      <p:sp>
        <p:nvSpPr>
          <p:cNvPr id="4" name="Rounded Rectangle 5">
            <a:extLst>
              <a:ext uri="{FF2B5EF4-FFF2-40B4-BE49-F238E27FC236}">
                <a16:creationId xmlns:a16="http://schemas.microsoft.com/office/drawing/2014/main" id="{42156ADD-91E5-4378-86F9-CE37E990C711}"/>
              </a:ext>
            </a:extLst>
          </p:cNvPr>
          <p:cNvSpPr/>
          <p:nvPr/>
        </p:nvSpPr>
        <p:spPr>
          <a:xfrm>
            <a:off x="452337" y="504368"/>
            <a:ext cx="6579013" cy="465282"/>
          </a:xfrm>
          <a:prstGeom prst="roundRect">
            <a:avLst>
              <a:gd name="adj" fmla="val 16667"/>
            </a:avLst>
          </a:prstGeom>
          <a:solidFill>
            <a:schemeClr val="bg1"/>
          </a:solidFill>
          <a:ln w="57150">
            <a:solidFill>
              <a:srgbClr val="7800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15" b="1" dirty="0">
                <a:solidFill>
                  <a:schemeClr val="tx1"/>
                </a:solidFill>
                <a:latin typeface="Arial" panose="020B0604020202020204" pitchFamily="34" charset="0"/>
                <a:cs typeface="Arial" panose="020B0604020202020204" pitchFamily="34" charset="0"/>
              </a:rPr>
              <a:t>Financial Risk Register</a:t>
            </a:r>
          </a:p>
        </p:txBody>
      </p:sp>
      <p:sp>
        <p:nvSpPr>
          <p:cNvPr id="7" name="TextBox 6">
            <a:extLst>
              <a:ext uri="{FF2B5EF4-FFF2-40B4-BE49-F238E27FC236}">
                <a16:creationId xmlns:a16="http://schemas.microsoft.com/office/drawing/2014/main" id="{AE674D7F-09E8-43F5-85C4-1FB9720034FE}"/>
              </a:ext>
            </a:extLst>
          </p:cNvPr>
          <p:cNvSpPr txBox="1"/>
          <p:nvPr/>
        </p:nvSpPr>
        <p:spPr>
          <a:xfrm>
            <a:off x="-15345" y="6049428"/>
            <a:ext cx="3105683" cy="348109"/>
          </a:xfrm>
          <a:prstGeom prst="rect">
            <a:avLst/>
          </a:prstGeom>
          <a:noFill/>
          <a:ln>
            <a:noFill/>
          </a:ln>
        </p:spPr>
        <p:txBody>
          <a:bodyPr wrap="square" rtlCol="0">
            <a:spAutoFit/>
          </a:bodyPr>
          <a:lstStyle/>
          <a:p>
            <a:r>
              <a:rPr lang="en-GB" sz="1662" dirty="0">
                <a:solidFill>
                  <a:srgbClr val="7800AF"/>
                </a:solidFill>
                <a:latin typeface="Arial" panose="020B0604020202020204" pitchFamily="34" charset="0"/>
                <a:cs typeface="Arial" panose="020B0604020202020204" pitchFamily="34" charset="0"/>
              </a:rPr>
              <a:t>  www.theeducationpeople.org</a:t>
            </a:r>
          </a:p>
        </p:txBody>
      </p:sp>
      <p:pic>
        <p:nvPicPr>
          <p:cNvPr id="8" name="Picture 2">
            <a:extLst>
              <a:ext uri="{FF2B5EF4-FFF2-40B4-BE49-F238E27FC236}">
                <a16:creationId xmlns:a16="http://schemas.microsoft.com/office/drawing/2014/main" id="{F868AB9F-E529-4284-9774-0123E645F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758" y="5693533"/>
            <a:ext cx="1395846" cy="793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a:extLst>
              <a:ext uri="{FF2B5EF4-FFF2-40B4-BE49-F238E27FC236}">
                <a16:creationId xmlns:a16="http://schemas.microsoft.com/office/drawing/2014/main" id="{D0F9C0B8-35E3-481B-B381-3DA7F3D79EAF}"/>
              </a:ext>
            </a:extLst>
          </p:cNvPr>
          <p:cNvPicPr>
            <a:picLocks noChangeAspect="1"/>
          </p:cNvPicPr>
          <p:nvPr/>
        </p:nvPicPr>
        <p:blipFill>
          <a:blip r:embed="rId4"/>
          <a:stretch>
            <a:fillRect/>
          </a:stretch>
        </p:blipFill>
        <p:spPr>
          <a:xfrm>
            <a:off x="716802" y="2295343"/>
            <a:ext cx="7785112" cy="2267314"/>
          </a:xfrm>
          <a:prstGeom prst="rect">
            <a:avLst/>
          </a:prstGeom>
        </p:spPr>
      </p:pic>
      <p:pic>
        <p:nvPicPr>
          <p:cNvPr id="10" name="Picture 10" descr="D&amp;M Management Accountants | Measuring Risk and Uncertainty Article">
            <a:extLst>
              <a:ext uri="{FF2B5EF4-FFF2-40B4-BE49-F238E27FC236}">
                <a16:creationId xmlns:a16="http://schemas.microsoft.com/office/drawing/2014/main" id="{2D931B0E-C0F4-4F7A-ABAA-3AE401AB31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0608" y="104566"/>
            <a:ext cx="2049564" cy="1341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10035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DE9B91-A287-4AA2-BCE5-5511ABE64F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334" y="230408"/>
            <a:ext cx="6723332" cy="3486624"/>
          </a:xfrm>
          <a:prstGeom prst="rect">
            <a:avLst/>
          </a:prstGeom>
        </p:spPr>
      </p:pic>
      <p:cxnSp>
        <p:nvCxnSpPr>
          <p:cNvPr id="8" name="Straight Connector 7">
            <a:extLst>
              <a:ext uri="{FF2B5EF4-FFF2-40B4-BE49-F238E27FC236}">
                <a16:creationId xmlns:a16="http://schemas.microsoft.com/office/drawing/2014/main" id="{0831515A-7797-400C-9B64-9FF8C4EC4510}"/>
              </a:ext>
            </a:extLst>
          </p:cNvPr>
          <p:cNvCxnSpPr/>
          <p:nvPr/>
        </p:nvCxnSpPr>
        <p:spPr>
          <a:xfrm>
            <a:off x="1619672" y="3553763"/>
            <a:ext cx="576064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D764823-A556-4987-837B-45010D911642}"/>
              </a:ext>
            </a:extLst>
          </p:cNvPr>
          <p:cNvSpPr txBox="1"/>
          <p:nvPr/>
        </p:nvSpPr>
        <p:spPr>
          <a:xfrm>
            <a:off x="3059832" y="3923764"/>
            <a:ext cx="2736304"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Thank you </a:t>
            </a:r>
          </a:p>
        </p:txBody>
      </p:sp>
      <p:sp>
        <p:nvSpPr>
          <p:cNvPr id="12" name="TextBox 11">
            <a:extLst>
              <a:ext uri="{FF2B5EF4-FFF2-40B4-BE49-F238E27FC236}">
                <a16:creationId xmlns:a16="http://schemas.microsoft.com/office/drawing/2014/main" id="{B6CD87C9-AD43-4ACD-BB33-2EFE66C91DA0}"/>
              </a:ext>
            </a:extLst>
          </p:cNvPr>
          <p:cNvSpPr txBox="1"/>
          <p:nvPr/>
        </p:nvSpPr>
        <p:spPr>
          <a:xfrm>
            <a:off x="161206" y="6237312"/>
            <a:ext cx="3186658" cy="369332"/>
          </a:xfrm>
          <a:prstGeom prst="rect">
            <a:avLst/>
          </a:prstGeom>
          <a:noFill/>
          <a:ln>
            <a:noFill/>
          </a:ln>
        </p:spPr>
        <p:txBody>
          <a:bodyPr wrap="square" rtlCol="0">
            <a:spAutoFit/>
          </a:bodyPr>
          <a:lstStyle/>
          <a:p>
            <a:r>
              <a:rPr lang="en-GB" dirty="0">
                <a:solidFill>
                  <a:srgbClr val="7800AF"/>
                </a:solidFill>
                <a:latin typeface="Arial" panose="020B0604020202020204" pitchFamily="34" charset="0"/>
                <a:cs typeface="Arial" panose="020B0604020202020204" pitchFamily="34" charset="0"/>
              </a:rPr>
              <a:t>www.theeducationpeople.org</a:t>
            </a:r>
          </a:p>
        </p:txBody>
      </p:sp>
      <p:pic>
        <p:nvPicPr>
          <p:cNvPr id="2050" name="Picture 2" descr="246,459 Risk Stock Illustrations, Cliparts And Royalty Free Risk ...">
            <a:extLst>
              <a:ext uri="{FF2B5EF4-FFF2-40B4-BE49-F238E27FC236}">
                <a16:creationId xmlns:a16="http://schemas.microsoft.com/office/drawing/2014/main" id="{75FC82B1-0E5A-48B6-A68A-22D0623737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4408855"/>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isk Free Photos, Icons, Vectors &amp; Videos | Freestock">
            <a:extLst>
              <a:ext uri="{FF2B5EF4-FFF2-40B4-BE49-F238E27FC236}">
                <a16:creationId xmlns:a16="http://schemas.microsoft.com/office/drawing/2014/main" id="{63D49255-381C-4B8E-8093-03A216B581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216" y="3923764"/>
            <a:ext cx="1237346" cy="16454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a:extLst>
              <a:ext uri="{FF2B5EF4-FFF2-40B4-BE49-F238E27FC236}">
                <a16:creationId xmlns:a16="http://schemas.microsoft.com/office/drawing/2014/main" id="{4414F1B8-AF61-4702-A76B-3E150980C7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6818" y="5722092"/>
            <a:ext cx="3159845" cy="100436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isk Free Photos, Icons, Vectors &amp; Videos | Freestock">
            <a:extLst>
              <a:ext uri="{FF2B5EF4-FFF2-40B4-BE49-F238E27FC236}">
                <a16:creationId xmlns:a16="http://schemas.microsoft.com/office/drawing/2014/main" id="{3E288D03-12FC-4F3F-9EB3-4073D35484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661" y="4016295"/>
            <a:ext cx="1237346" cy="1645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2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5C27AA43C06643BD9AE8BAEF5A4BC0" ma:contentTypeVersion="10" ma:contentTypeDescription="Create a new document." ma:contentTypeScope="" ma:versionID="654c5e4e224797570dba851f1174d7aa">
  <xsd:schema xmlns:xsd="http://www.w3.org/2001/XMLSchema" xmlns:xs="http://www.w3.org/2001/XMLSchema" xmlns:p="http://schemas.microsoft.com/office/2006/metadata/properties" xmlns:ns3="2433b02b-4870-44fb-a27b-dd19f3cb3620" targetNamespace="http://schemas.microsoft.com/office/2006/metadata/properties" ma:root="true" ma:fieldsID="71b506f4332c594f495543d32220baa0" ns3:_="">
    <xsd:import namespace="2433b02b-4870-44fb-a27b-dd19f3cb36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33b02b-4870-44fb-a27b-dd19f3cb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BF5B64-AE67-451F-9DBE-CF7BB62DF72C}">
  <ds:schemaRefs>
    <ds:schemaRef ds:uri="http://schemas.microsoft.com/sharepoint/v3/contenttype/forms"/>
  </ds:schemaRefs>
</ds:datastoreItem>
</file>

<file path=customXml/itemProps2.xml><?xml version="1.0" encoding="utf-8"?>
<ds:datastoreItem xmlns:ds="http://schemas.openxmlformats.org/officeDocument/2006/customXml" ds:itemID="{D418873F-A8C5-47C4-A2ED-7BC60B50DDCA}">
  <ds:schemaRefs>
    <ds:schemaRef ds:uri="http://schemas.microsoft.com/office/2006/metadata/properties"/>
    <ds:schemaRef ds:uri="http://purl.org/dc/terms/"/>
    <ds:schemaRef ds:uri="http://schemas.microsoft.com/office/2006/documentManagement/types"/>
    <ds:schemaRef ds:uri="2433b02b-4870-44fb-a27b-dd19f3cb3620"/>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C34DA92-DAB7-430E-80F4-28715C2208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33b02b-4870-44fb-a27b-dd19f3cb36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2842</TotalTime>
  <Words>477</Words>
  <Application>Microsoft Office PowerPoint</Application>
  <PresentationFormat>On-screen Show (4:3)</PresentationFormat>
  <Paragraphs>105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Whiting, Danielle - ST FP</dc:creator>
  <cp:lastModifiedBy>Rose, Sharon - TEP</cp:lastModifiedBy>
  <cp:revision>94</cp:revision>
  <cp:lastPrinted>2018-10-03T09:30:28Z</cp:lastPrinted>
  <dcterms:created xsi:type="dcterms:W3CDTF">2018-01-22T16:13:18Z</dcterms:created>
  <dcterms:modified xsi:type="dcterms:W3CDTF">2020-07-03T11:42:52Z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0x010100005C27AA43C06643BD9AE8BAEF5A4BC0</vt:lpwstr>
  </property>
  <property fmtid="{D5CDD505-2E9C-101B-9397-08002B2CF9AE}" pid="3" name="Stats Type">
    <vt:lpwstr/>
  </property>
  <property fmtid="{D5CDD505-2E9C-101B-9397-08002B2CF9AE}" pid="4" name="Folder Description">
    <vt:lpwstr/>
  </property>
</Properties>
</file>